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Lst>
  <p:notesMasterIdLst>
    <p:notesMasterId r:id="rId66"/>
  </p:notesMasterIdLst>
  <p:sldIdLst>
    <p:sldId id="256" r:id="rId6"/>
    <p:sldId id="279" r:id="rId7"/>
    <p:sldId id="261" r:id="rId8"/>
    <p:sldId id="262" r:id="rId9"/>
    <p:sldId id="268" r:id="rId10"/>
    <p:sldId id="264" r:id="rId11"/>
    <p:sldId id="269" r:id="rId12"/>
    <p:sldId id="270" r:id="rId13"/>
    <p:sldId id="275" r:id="rId14"/>
    <p:sldId id="271" r:id="rId15"/>
    <p:sldId id="272" r:id="rId16"/>
    <p:sldId id="276" r:id="rId17"/>
    <p:sldId id="273" r:id="rId18"/>
    <p:sldId id="274" r:id="rId19"/>
    <p:sldId id="277" r:id="rId20"/>
    <p:sldId id="280" r:id="rId21"/>
    <p:sldId id="281" r:id="rId22"/>
    <p:sldId id="285" r:id="rId23"/>
    <p:sldId id="282" r:id="rId24"/>
    <p:sldId id="283" r:id="rId25"/>
    <p:sldId id="284" r:id="rId26"/>
    <p:sldId id="286" r:id="rId27"/>
    <p:sldId id="287" r:id="rId28"/>
    <p:sldId id="288" r:id="rId29"/>
    <p:sldId id="303" r:id="rId30"/>
    <p:sldId id="304" r:id="rId31"/>
    <p:sldId id="306" r:id="rId32"/>
    <p:sldId id="307" r:id="rId33"/>
    <p:sldId id="308" r:id="rId34"/>
    <p:sldId id="310" r:id="rId35"/>
    <p:sldId id="311" r:id="rId36"/>
    <p:sldId id="312" r:id="rId37"/>
    <p:sldId id="313" r:id="rId38"/>
    <p:sldId id="314" r:id="rId39"/>
    <p:sldId id="315" r:id="rId40"/>
    <p:sldId id="316" r:id="rId41"/>
    <p:sldId id="317" r:id="rId42"/>
    <p:sldId id="318" r:id="rId43"/>
    <p:sldId id="321" r:id="rId44"/>
    <p:sldId id="322" r:id="rId45"/>
    <p:sldId id="323" r:id="rId46"/>
    <p:sldId id="324" r:id="rId47"/>
    <p:sldId id="325" r:id="rId48"/>
    <p:sldId id="326" r:id="rId49"/>
    <p:sldId id="346" r:id="rId50"/>
    <p:sldId id="327" r:id="rId51"/>
    <p:sldId id="330" r:id="rId52"/>
    <p:sldId id="331" r:id="rId53"/>
    <p:sldId id="332" r:id="rId54"/>
    <p:sldId id="334" r:id="rId55"/>
    <p:sldId id="333" r:id="rId56"/>
    <p:sldId id="336" r:id="rId57"/>
    <p:sldId id="337" r:id="rId58"/>
    <p:sldId id="339" r:id="rId59"/>
    <p:sldId id="338" r:id="rId60"/>
    <p:sldId id="340" r:id="rId61"/>
    <p:sldId id="342" r:id="rId62"/>
    <p:sldId id="343" r:id="rId63"/>
    <p:sldId id="344" r:id="rId64"/>
    <p:sldId id="345" r:id="rId65"/>
  </p:sldIdLst>
  <p:sldSz cx="12192000" cy="6858000"/>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6" userDrawn="1">
          <p15:clr>
            <a:srgbClr val="A4A3A4"/>
          </p15:clr>
        </p15:guide>
        <p15:guide id="2" pos="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38D"/>
    <a:srgbClr val="7295C4"/>
    <a:srgbClr val="C1968D"/>
    <a:srgbClr val="97638D"/>
    <a:srgbClr val="616491"/>
    <a:srgbClr val="6696CB"/>
    <a:srgbClr val="666395"/>
    <a:srgbClr val="FFFFFF"/>
    <a:srgbClr val="A31F34"/>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076"/>
        <p:guide pos="382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0" Type="http://schemas.openxmlformats.org/officeDocument/2006/relationships/tags" Target="tags/tag368.xml"/><Relationship Id="rId7" Type="http://schemas.openxmlformats.org/officeDocument/2006/relationships/slide" Target="slides/slide2.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notesMaster" Target="notesMasters/notesMaster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Master" Target="slideMasters/slideMaster4.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175.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tags" Target="../tags/tag214.xml"/><Relationship Id="rId7" Type="http://schemas.openxmlformats.org/officeDocument/2006/relationships/tags" Target="../tags/tag213.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5" Type="http://schemas.openxmlformats.org/officeDocument/2006/relationships/tags" Target="../tags/tag219.xml"/><Relationship Id="rId4" Type="http://schemas.openxmlformats.org/officeDocument/2006/relationships/tags" Target="../tags/tag218.xml"/><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7" Type="http://schemas.openxmlformats.org/officeDocument/2006/relationships/tags" Target="../tags/tag228.xml"/><Relationship Id="rId6" Type="http://schemas.openxmlformats.org/officeDocument/2006/relationships/tags" Target="../tags/tag227.xml"/><Relationship Id="rId5" Type="http://schemas.openxmlformats.org/officeDocument/2006/relationships/tags" Target="../tags/tag226.xml"/><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6" Type="http://schemas.openxmlformats.org/officeDocument/2006/relationships/tags" Target="../tags/tag242.xml"/><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r>
              <a:rPr lang="zh-CN" altLang="en-US" dirty="0"/>
              <a:t>深度学习中的优化算法研究                                                                                                                https://djttt.github.io</a:t>
            </a:r>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r>
              <a:rPr lang="zh-CN" altLang="en-US"/>
              <a:t>深度学习中的优化算法研究                                                                                                                https://djttt.github.io</a:t>
            </a:r>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r>
              <a:rPr lang="zh-CN" altLang="en-US"/>
              <a:t>深度学习中的优化算法研究                                                                                                                https://djttt.github.io</a:t>
            </a:r>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r>
              <a:rPr lang="zh-CN" altLang="en-US" dirty="0"/>
              <a:t>深度学习中的优化算法研究                                                                                                                https://djttt.github.io</a:t>
            </a:r>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r>
              <a:rPr lang="zh-CN" altLang="en-US"/>
              <a:t>深度学习中的优化算法研究                                                                                                                https://djttt.github.io</a:t>
            </a:r>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r>
              <a:rPr lang="zh-CN" altLang="en-US"/>
              <a:t>深度学习中的优化算法研究                                                                                                                https://djttt.github.io</a:t>
            </a:r>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1">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r>
              <a:rPr lang="zh-CN" altLang="en-US"/>
              <a:t>深度学习中的优化算法研究                                                                                                                https://djttt.github.io</a:t>
            </a:r>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1">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r>
              <a:rPr lang="zh-CN" altLang="en-US"/>
              <a:t>深度学习中的优化算法研究                                                                                                                https://djttt.github.io</a:t>
            </a:r>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r>
              <a:rPr lang="zh-CN" altLang="en-US"/>
              <a:t>深度学习中的优化算法研究                                                                                                                https://djttt.github.io</a:t>
            </a:r>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r>
              <a:rPr lang="zh-CN" altLang="en-US"/>
              <a:t>深度学习中的优化算法研究                                                                                                                https://djttt.github.io</a:t>
            </a:r>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1">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r>
              <a:rPr lang="zh-CN" altLang="en-US" dirty="0"/>
              <a:t>深度学习中的优化算法研究                                                                                                                https://djttt.github.io</a:t>
            </a:r>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r>
              <a:rPr lang="zh-CN" altLang="en-US"/>
              <a:t>深度学习中的优化算法研究                                                                                                                https://djttt.github.io</a:t>
            </a:r>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r>
              <a:rPr lang="zh-CN" altLang="en-US"/>
              <a:t>深度学习中的优化算法研究                                                                                                                https://djttt.github.io</a:t>
            </a:r>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r>
              <a:rPr lang="zh-CN" altLang="en-US"/>
              <a:t>深度学习中的优化算法研究                                                                                                                https://djttt.github.io</a:t>
            </a:r>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r>
              <a:rPr lang="zh-CN" altLang="en-US"/>
              <a:t>深度学习中的优化算法研究                                                                                                                https://djttt.github.io</a:t>
            </a:r>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r>
              <a:rPr lang="zh-CN" altLang="en-US" dirty="0"/>
              <a:t>深度学习中的优化算法研究                                                                                                                https://djttt.github.io</a:t>
            </a:r>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r>
              <a:rPr lang="zh-CN" altLang="en-US"/>
              <a:t>深度学习中的优化算法研究                                                                                                                https://djttt.github.io</a:t>
            </a:r>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r>
              <a:rPr lang="zh-CN" altLang="en-US"/>
              <a:t>深度学习中的优化算法研究                                                                                                                https://djttt.github.io</a:t>
            </a:r>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1">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r>
              <a:rPr lang="zh-CN" altLang="en-US"/>
              <a:t>深度学习中的优化算法研究                                                                                                                https://djttt.github.io</a:t>
            </a:r>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1">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r>
              <a:rPr lang="zh-CN" altLang="en-US"/>
              <a:t>深度学习中的优化算法研究                                                                                                                https://djttt.github.io</a:t>
            </a:r>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r>
              <a:rPr lang="zh-CN" altLang="en-US"/>
              <a:t>深度学习中的优化算法研究                                                                                                                https://djttt.github.io</a:t>
            </a:r>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r>
              <a:rPr lang="zh-CN" altLang="en-US"/>
              <a:t>深度学习中的优化算法研究                                                                                                                https://djttt.github.io</a:t>
            </a:r>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r>
              <a:rPr lang="zh-CN" altLang="en-US"/>
              <a:t>深度学习中的优化算法研究                                                                                                                https://djttt.github.io</a:t>
            </a:r>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1">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r>
              <a:rPr lang="zh-CN" altLang="en-US" dirty="0"/>
              <a:t>深度学习中的优化算法研究                                                                                                                https://djttt.github.io</a:t>
            </a:r>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r>
              <a:rPr lang="zh-CN" altLang="en-US"/>
              <a:t>深度学习中的优化算法研究                                                                                                                https://djttt.github.io</a:t>
            </a:r>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r>
              <a:rPr lang="zh-CN" altLang="en-US"/>
              <a:t>深度学习中的优化算法研究                                                                                                                https://djttt.github.io</a:t>
            </a:r>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r>
              <a:rPr lang="zh-CN" altLang="en-US"/>
              <a:t>深度学习中的优化算法研究                                                                                                                https://djttt.github.io</a:t>
            </a:r>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r>
              <a:rPr lang="zh-CN" altLang="en-US" dirty="0"/>
              <a:t>深度学习中的优化算法研究                                                                                                                https://djttt.github.io</a:t>
            </a:r>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r>
              <a:rPr lang="zh-CN" altLang="en-US"/>
              <a:t>深度学习中的优化算法研究                                                                                                                https://djttt.github.io</a:t>
            </a:r>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r>
              <a:rPr lang="zh-CN" altLang="en-US"/>
              <a:t>深度学习中的优化算法研究                                                                                                                https://djttt.github.io</a:t>
            </a:r>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1">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r>
              <a:rPr lang="zh-CN" altLang="en-US"/>
              <a:t>深度学习中的优化算法研究                                                                                                                https://djttt.github.io</a:t>
            </a:r>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1">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r>
              <a:rPr lang="zh-CN" altLang="en-US"/>
              <a:t>深度学习中的优化算法研究                                                                                                                https://djttt.github.io</a:t>
            </a:r>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r>
              <a:rPr lang="zh-CN" altLang="en-US"/>
              <a:t>深度学习中的优化算法研究                                                                                                                https://djttt.github.io</a:t>
            </a:r>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1">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r>
              <a:rPr lang="zh-CN" altLang="en-US"/>
              <a:t>深度学习中的优化算法研究                                                                                                                https://djttt.github.io</a:t>
            </a:r>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r>
              <a:rPr lang="zh-CN" altLang="en-US"/>
              <a:t>深度学习中的优化算法研究                                                                                                                https://djttt.github.io</a:t>
            </a:r>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1">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r>
              <a:rPr lang="zh-CN" altLang="en-US" dirty="0"/>
              <a:t>深度学习中的优化算法研究                                                                                                                https://djttt.github.io</a:t>
            </a:r>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hf sldNum="0" hd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r>
              <a:rPr lang="zh-CN" altLang="en-US"/>
              <a:t>深度学习中的优化算法研究                                                                                                                https://djttt.github.io</a:t>
            </a:r>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r>
              <a:rPr lang="zh-CN" altLang="en-US"/>
              <a:t>深度学习中的优化算法研究                                                                                                                https://djttt.github.io</a:t>
            </a:r>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r>
              <a:rPr lang="zh-CN" altLang="en-US"/>
              <a:t>深度学习中的优化算法研究                                                                                                                https://djttt.github.io</a:t>
            </a:r>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1">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r>
              <a:rPr lang="zh-CN" altLang="en-US"/>
              <a:t>深度学习中的优化算法研究                                                                                                                https://djttt.github.io</a:t>
            </a:r>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r>
              <a:rPr lang="zh-CN" altLang="en-US"/>
              <a:t>深度学习中的优化算法研究                                                                                                                https://djttt.github.io</a:t>
            </a:r>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r>
              <a:rPr lang="zh-CN" altLang="en-US"/>
              <a:t>深度学习中的优化算法研究                                                                                                                https://djttt.github.io</a:t>
            </a:r>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1">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r>
              <a:rPr lang="zh-CN" altLang="en-US" dirty="0"/>
              <a:t>深度学习中的优化算法研究                                                                                                                https://djttt.github.io</a:t>
            </a:r>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r>
              <a:rPr lang="zh-CN" altLang="en-US"/>
              <a:t>深度学习中的优化算法研究                                                                                                                https://djttt.github.io</a:t>
            </a:r>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8" Type="http://schemas.openxmlformats.org/officeDocument/2006/relationships/theme" Target="../theme/theme3.xml"/><Relationship Id="rId17" Type="http://schemas.openxmlformats.org/officeDocument/2006/relationships/tags" Target="../tags/tag186.xml"/><Relationship Id="rId16" Type="http://schemas.openxmlformats.org/officeDocument/2006/relationships/tags" Target="../tags/tag185.xml"/><Relationship Id="rId15" Type="http://schemas.openxmlformats.org/officeDocument/2006/relationships/tags" Target="../tags/tag184.xml"/><Relationship Id="rId14" Type="http://schemas.openxmlformats.org/officeDocument/2006/relationships/tags" Target="../tags/tag183.xml"/><Relationship Id="rId13" Type="http://schemas.openxmlformats.org/officeDocument/2006/relationships/tags" Target="../tags/tag182.xml"/><Relationship Id="rId12" Type="http://schemas.openxmlformats.org/officeDocument/2006/relationships/tags" Target="../tags/tag181.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8" Type="http://schemas.openxmlformats.org/officeDocument/2006/relationships/theme" Target="../theme/theme4.xml"/><Relationship Id="rId17" Type="http://schemas.openxmlformats.org/officeDocument/2006/relationships/tags" Target="../tags/tag248.xml"/><Relationship Id="rId16" Type="http://schemas.openxmlformats.org/officeDocument/2006/relationships/tags" Target="../tags/tag247.xml"/><Relationship Id="rId15" Type="http://schemas.openxmlformats.org/officeDocument/2006/relationships/tags" Target="../tags/tag246.xml"/><Relationship Id="rId14" Type="http://schemas.openxmlformats.org/officeDocument/2006/relationships/tags" Target="../tags/tag245.xml"/><Relationship Id="rId13" Type="http://schemas.openxmlformats.org/officeDocument/2006/relationships/tags" Target="../tags/tag244.xml"/><Relationship Id="rId12" Type="http://schemas.openxmlformats.org/officeDocument/2006/relationships/tags" Target="../tags/tag243.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1">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r>
              <a:rPr lang="zh-CN" altLang="en-US" dirty="0"/>
              <a:t>深度学习中的优化算法研究                                                                                                                https://djttt.github.io</a:t>
            </a:r>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1">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r>
              <a:rPr lang="zh-CN" altLang="en-US" dirty="0"/>
              <a:t>深度学习中的优化算法研究                                                                                                                https://djttt.github.io</a:t>
            </a:r>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1">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r>
              <a:rPr lang="zh-CN" altLang="en-US" dirty="0"/>
              <a:t>深度学习中的优化算法研究                                                                                                                https://djttt.github.io</a:t>
            </a:r>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1">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r>
              <a:rPr lang="zh-CN" altLang="en-US" dirty="0"/>
              <a:t>深度学习中的优化算法研究                                                                                                                https://djttt.github.io</a:t>
            </a:r>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50.xml"/><Relationship Id="rId3" Type="http://schemas.openxmlformats.org/officeDocument/2006/relationships/image" Target="../media/image1.png"/><Relationship Id="rId2" Type="http://schemas.openxmlformats.org/officeDocument/2006/relationships/hyperlink" Target="https://djttt.github.io" TargetMode="External"/><Relationship Id="rId1" Type="http://schemas.openxmlformats.org/officeDocument/2006/relationships/tags" Target="../tags/tag249.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268.xml"/><Relationship Id="rId3" Type="http://schemas.openxmlformats.org/officeDocument/2006/relationships/image" Target="../media/image13.png"/><Relationship Id="rId2" Type="http://schemas.openxmlformats.org/officeDocument/2006/relationships/hyperlink" Target="https://chat.openai.com/" TargetMode="External"/><Relationship Id="rId1" Type="http://schemas.openxmlformats.org/officeDocument/2006/relationships/tags" Target="../tags/tag267.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27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hyperlink" Target="https://apple.com/apple-inteligence/" TargetMode="External"/><Relationship Id="rId2" Type="http://schemas.openxmlformats.org/officeDocument/2006/relationships/hyperlink" Target="https://www.apple.com/apple-intelligence/" TargetMode="External"/><Relationship Id="rId1" Type="http://schemas.openxmlformats.org/officeDocument/2006/relationships/tags" Target="../tags/tag269.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3.xml"/><Relationship Id="rId5" Type="http://schemas.openxmlformats.org/officeDocument/2006/relationships/tags" Target="../tags/tag27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271.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274.xml"/><Relationship Id="rId3" Type="http://schemas.openxmlformats.org/officeDocument/2006/relationships/image" Target="../media/image17.png"/><Relationship Id="rId2" Type="http://schemas.openxmlformats.org/officeDocument/2006/relationships/hyperlink" Target="https://llava-vl.github.io/" TargetMode="External"/><Relationship Id="rId1" Type="http://schemas.openxmlformats.org/officeDocument/2006/relationships/tags" Target="../tags/tag273.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276.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hyperlink" Target="https://www.deepmind.com/research/highlighted-research/alphago" TargetMode="External"/><Relationship Id="rId2" Type="http://schemas.openxmlformats.org/officeDocument/2006/relationships/hyperlink" Target="https://machinelearning.apple.com/research/recognizing-people-photos" TargetMode="External"/><Relationship Id="rId1" Type="http://schemas.openxmlformats.org/officeDocument/2006/relationships/tags" Target="../tags/tag275.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3.xml"/><Relationship Id="rId5" Type="http://schemas.openxmlformats.org/officeDocument/2006/relationships/tags" Target="../tags/tag278.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hyperlink" Target="AlphaFold%202:%20https://www.deepmind.com/blog/alphafold-a-solution-to-a-50-year-old-grand-challenge-in-biology" TargetMode="External"/><Relationship Id="rId1" Type="http://schemas.openxmlformats.org/officeDocument/2006/relationships/tags" Target="../tags/tag27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280.xml"/><Relationship Id="rId1" Type="http://schemas.openxmlformats.org/officeDocument/2006/relationships/tags" Target="../tags/tag279.xml"/></Relationships>
</file>

<file path=ppt/slides/_rels/slide17.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23.xml"/><Relationship Id="rId7" Type="http://schemas.openxmlformats.org/officeDocument/2006/relationships/tags" Target="../tags/tag282.xml"/><Relationship Id="rId6" Type="http://schemas.openxmlformats.org/officeDocument/2006/relationships/image" Target="../media/image24.png"/><Relationship Id="rId5" Type="http://schemas.openxmlformats.org/officeDocument/2006/relationships/oleObject" Target="../embeddings/oleObject2.bin"/><Relationship Id="rId4" Type="http://schemas.openxmlformats.org/officeDocument/2006/relationships/image" Target="../media/image23.wmf"/><Relationship Id="rId3" Type="http://schemas.openxmlformats.org/officeDocument/2006/relationships/oleObject" Target="../embeddings/oleObject1.bin"/><Relationship Id="rId2" Type="http://schemas.openxmlformats.org/officeDocument/2006/relationships/image" Target="../media/image22.png"/><Relationship Id="rId1" Type="http://schemas.openxmlformats.org/officeDocument/2006/relationships/tags" Target="../tags/tag281.xml"/></Relationships>
</file>

<file path=ppt/slides/_rels/slide18.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23.xml"/><Relationship Id="rId7" Type="http://schemas.openxmlformats.org/officeDocument/2006/relationships/tags" Target="../tags/tag28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oleObject" Target="../embeddings/oleObject4.bin"/><Relationship Id="rId3" Type="http://schemas.openxmlformats.org/officeDocument/2006/relationships/image" Target="../media/image23.wmf"/><Relationship Id="rId2" Type="http://schemas.openxmlformats.org/officeDocument/2006/relationships/oleObject" Target="../embeddings/oleObject3.bin"/><Relationship Id="rId1" Type="http://schemas.openxmlformats.org/officeDocument/2006/relationships/tags" Target="../tags/tag283.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3.xml"/><Relationship Id="rId4" Type="http://schemas.openxmlformats.org/officeDocument/2006/relationships/tags" Target="../tags/tag286.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tags" Target="../tags/tag285.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tags" Target="../tags/tag252.xml"/><Relationship Id="rId3" Type="http://schemas.openxmlformats.org/officeDocument/2006/relationships/image" Target="../media/image1.png"/><Relationship Id="rId2" Type="http://schemas.openxmlformats.org/officeDocument/2006/relationships/hyperlink" Target="https://djttt.github.io" TargetMode="External"/><Relationship Id="rId1" Type="http://schemas.openxmlformats.org/officeDocument/2006/relationships/tags" Target="../tags/tag251.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3.xml"/><Relationship Id="rId5" Type="http://schemas.openxmlformats.org/officeDocument/2006/relationships/tags" Target="../tags/tag288.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tags" Target="../tags/tag287.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3.xml"/><Relationship Id="rId4" Type="http://schemas.openxmlformats.org/officeDocument/2006/relationships/tags" Target="../tags/tag290.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tags" Target="../tags/tag28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292.xml"/><Relationship Id="rId1" Type="http://schemas.openxmlformats.org/officeDocument/2006/relationships/tags" Target="../tags/tag29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294.xml"/><Relationship Id="rId1" Type="http://schemas.openxmlformats.org/officeDocument/2006/relationships/tags" Target="../tags/tag293.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tags" Target="../tags/tag296.xml"/><Relationship Id="rId2" Type="http://schemas.openxmlformats.org/officeDocument/2006/relationships/image" Target="../media/image34.png"/><Relationship Id="rId1" Type="http://schemas.openxmlformats.org/officeDocument/2006/relationships/tags" Target="../tags/tag295.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298.xml"/><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tags" Target="../tags/tag297.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300.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tags" Target="../tags/tag299.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302.xm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tags" Target="../tags/tag301.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304.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tags" Target="../tags/tag303.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306.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tags" Target="../tags/tag305.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254.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253.xml"/></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308.xml"/><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tags" Target="../tags/tag30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10.xml"/><Relationship Id="rId1" Type="http://schemas.openxmlformats.org/officeDocument/2006/relationships/tags" Target="../tags/tag309.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12.xml"/><Relationship Id="rId2" Type="http://schemas.openxmlformats.org/officeDocument/2006/relationships/image" Target="../media/image57.png"/><Relationship Id="rId1" Type="http://schemas.openxmlformats.org/officeDocument/2006/relationships/tags" Target="../tags/tag311.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14.xml"/><Relationship Id="rId2" Type="http://schemas.openxmlformats.org/officeDocument/2006/relationships/image" Target="../media/image58.png"/><Relationship Id="rId1" Type="http://schemas.openxmlformats.org/officeDocument/2006/relationships/tags" Target="../tags/tag313.xml"/></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316.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tags" Target="../tags/tag31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18.xml"/><Relationship Id="rId1" Type="http://schemas.openxmlformats.org/officeDocument/2006/relationships/tags" Target="../tags/tag317.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20.xml"/><Relationship Id="rId2" Type="http://schemas.openxmlformats.org/officeDocument/2006/relationships/image" Target="../media/image61.png"/><Relationship Id="rId1" Type="http://schemas.openxmlformats.org/officeDocument/2006/relationships/tags" Target="../tags/tag319.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22.xml"/><Relationship Id="rId1" Type="http://schemas.openxmlformats.org/officeDocument/2006/relationships/tags" Target="../tags/tag32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24.xml"/><Relationship Id="rId1" Type="http://schemas.openxmlformats.org/officeDocument/2006/relationships/tags" Target="../tags/tag323.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26.xml"/><Relationship Id="rId2" Type="http://schemas.openxmlformats.org/officeDocument/2006/relationships/image" Target="../media/image62.png"/><Relationship Id="rId1" Type="http://schemas.openxmlformats.org/officeDocument/2006/relationships/tags" Target="../tags/tag325.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256.xml"/><Relationship Id="rId4" Type="http://schemas.openxmlformats.org/officeDocument/2006/relationships/hyperlink" Target="https://image-net.org/" TargetMode="Externa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tags" Target="../tags/tag255.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28.xml"/><Relationship Id="rId1" Type="http://schemas.openxmlformats.org/officeDocument/2006/relationships/tags" Target="../tags/tag327.xml"/></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330.xml"/><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tags" Target="../tags/tag329.xml"/></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332.xml"/><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tags" Target="../tags/tag331.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34.xml"/><Relationship Id="rId2" Type="http://schemas.openxmlformats.org/officeDocument/2006/relationships/image" Target="../media/image69.png"/><Relationship Id="rId1" Type="http://schemas.openxmlformats.org/officeDocument/2006/relationships/tags" Target="../tags/tag333.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33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tags" Target="../tags/tag335.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38.xml"/><Relationship Id="rId1" Type="http://schemas.openxmlformats.org/officeDocument/2006/relationships/tags" Target="../tags/tag337.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40.xml"/><Relationship Id="rId2" Type="http://schemas.openxmlformats.org/officeDocument/2006/relationships/image" Target="../media/image75.png"/><Relationship Id="rId1" Type="http://schemas.openxmlformats.org/officeDocument/2006/relationships/tags" Target="../tags/tag339.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42.xml"/><Relationship Id="rId2" Type="http://schemas.openxmlformats.org/officeDocument/2006/relationships/image" Target="../media/image76.png"/><Relationship Id="rId1" Type="http://schemas.openxmlformats.org/officeDocument/2006/relationships/tags" Target="../tags/tag341.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44.xml"/><Relationship Id="rId2" Type="http://schemas.openxmlformats.org/officeDocument/2006/relationships/image" Target="../media/image77.png"/><Relationship Id="rId1" Type="http://schemas.openxmlformats.org/officeDocument/2006/relationships/tags" Target="../tags/tag343.xml"/></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346.xml"/><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tags" Target="../tags/tag345.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258.xml"/><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tags" Target="../tags/tag257.xml"/></Relationships>
</file>

<file path=ppt/slides/_rels/slide50.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348.xml"/><Relationship Id="rId5" Type="http://schemas.openxmlformats.org/officeDocument/2006/relationships/image" Target="../media/image83.png"/><Relationship Id="rId4" Type="http://schemas.openxmlformats.org/officeDocument/2006/relationships/image" Target="../media/image82.png"/><Relationship Id="rId3" Type="http://schemas.openxmlformats.org/officeDocument/2006/relationships/image" Target="../media/image79.png"/><Relationship Id="rId2" Type="http://schemas.openxmlformats.org/officeDocument/2006/relationships/image" Target="../media/image81.png"/><Relationship Id="rId1" Type="http://schemas.openxmlformats.org/officeDocument/2006/relationships/tags" Target="../tags/tag34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50.xml"/><Relationship Id="rId1" Type="http://schemas.openxmlformats.org/officeDocument/2006/relationships/tags" Target="../tags/tag349.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52.xml"/><Relationship Id="rId2" Type="http://schemas.openxmlformats.org/officeDocument/2006/relationships/image" Target="../media/image84.png"/><Relationship Id="rId1" Type="http://schemas.openxmlformats.org/officeDocument/2006/relationships/tags" Target="../tags/tag351.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54.xml"/><Relationship Id="rId2" Type="http://schemas.openxmlformats.org/officeDocument/2006/relationships/image" Target="../media/image85.png"/><Relationship Id="rId1" Type="http://schemas.openxmlformats.org/officeDocument/2006/relationships/tags" Target="../tags/tag353.xml"/></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356.xml"/><Relationship Id="rId5" Type="http://schemas.openxmlformats.org/officeDocument/2006/relationships/image" Target="../media/image88.png"/><Relationship Id="rId4" Type="http://schemas.openxmlformats.org/officeDocument/2006/relationships/image" Target="../media/image80.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tags" Target="../tags/tag355.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58.xml"/><Relationship Id="rId2" Type="http://schemas.openxmlformats.org/officeDocument/2006/relationships/image" Target="../media/image89.png"/><Relationship Id="rId1" Type="http://schemas.openxmlformats.org/officeDocument/2006/relationships/tags" Target="../tags/tag35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60.xml"/><Relationship Id="rId1" Type="http://schemas.openxmlformats.org/officeDocument/2006/relationships/tags" Target="../tags/tag359.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62.xml"/><Relationship Id="rId2" Type="http://schemas.openxmlformats.org/officeDocument/2006/relationships/image" Target="../media/image90.png"/><Relationship Id="rId1" Type="http://schemas.openxmlformats.org/officeDocument/2006/relationships/tags" Target="../tags/tag361.xml"/></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64.xml"/><Relationship Id="rId2" Type="http://schemas.openxmlformats.org/officeDocument/2006/relationships/image" Target="../media/image91.png"/><Relationship Id="rId1" Type="http://schemas.openxmlformats.org/officeDocument/2006/relationships/tags" Target="../tags/tag363.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66.xml"/><Relationship Id="rId1" Type="http://schemas.openxmlformats.org/officeDocument/2006/relationships/tags" Target="../tags/tag365.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260.xml"/><Relationship Id="rId3" Type="http://schemas.openxmlformats.org/officeDocument/2006/relationships/hyperlink" Target="https://machinelearning.apple.com/research/recognizing-people-photos" TargetMode="External"/><Relationship Id="rId2" Type="http://schemas.openxmlformats.org/officeDocument/2006/relationships/image" Target="../media/image8.png"/><Relationship Id="rId1" Type="http://schemas.openxmlformats.org/officeDocument/2006/relationships/tags" Target="../tags/tag259.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67.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262.xml"/><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png"/><Relationship Id="rId2" Type="http://schemas.openxmlformats.org/officeDocument/2006/relationships/hyperlink" Target="https://www.doubao.com/" TargetMode="External"/><Relationship Id="rId1" Type="http://schemas.openxmlformats.org/officeDocument/2006/relationships/tags" Target="../tags/tag261.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264.xml"/><Relationship Id="rId4" Type="http://schemas.openxmlformats.org/officeDocument/2006/relationships/image" Target="../media/image12.png"/><Relationship Id="rId3" Type="http://schemas.openxmlformats.org/officeDocument/2006/relationships/hyperlink" Target="https://apple.com/apple-inteligence/" TargetMode="External"/><Relationship Id="rId2" Type="http://schemas.openxmlformats.org/officeDocument/2006/relationships/hyperlink" Target="https://www.apple.com/apple-intelligence/" TargetMode="External"/><Relationship Id="rId1" Type="http://schemas.openxmlformats.org/officeDocument/2006/relationships/tags" Target="../tags/tag263.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3.xml"/><Relationship Id="rId5" Type="http://schemas.openxmlformats.org/officeDocument/2006/relationships/tags" Target="../tags/tag266.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2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40715" y="1471930"/>
            <a:ext cx="4263390" cy="1320800"/>
          </a:xfrm>
        </p:spPr>
        <p:txBody>
          <a:bodyPr>
            <a:normAutofit fontScale="90000"/>
          </a:bodyPr>
          <a:p>
            <a:pPr algn="l"/>
            <a:r>
              <a:rPr lang="zh-CN" altLang="en-US" sz="4000" b="1">
                <a:solidFill>
                  <a:srgbClr val="A31F34"/>
                </a:solidFill>
              </a:rPr>
              <a:t>深度学习中的优化算法研究</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buClrTx/>
              <a:buSzTx/>
              <a:buFontTx/>
            </a:pPr>
            <a:r>
              <a:rPr lang="zh-CN" altLang="en-US" sz="1800">
                <a:solidFill>
                  <a:schemeClr val="bg1"/>
                </a:solidFill>
                <a:sym typeface="+mn-ea"/>
              </a:rPr>
              <a:t>深度学习中的优化算法研究</a:t>
            </a:r>
            <a:r>
              <a:rPr lang="en-US" altLang="zh-CN" sz="1800">
                <a:solidFill>
                  <a:srgbClr val="A31F34"/>
                </a:solidFill>
                <a:sym typeface="+mn-ea"/>
              </a:rPr>
              <a:t>                                                                                                                   </a:t>
            </a:r>
            <a:r>
              <a:rPr lang="en-US" altLang="zh-CN" sz="1800">
                <a:solidFill>
                  <a:schemeClr val="bg1"/>
                </a:solidFill>
                <a:sym typeface="+mn-ea"/>
                <a:hlinkClick r:id="rId2" action="ppaction://hlinkfile">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https://djttt.github.io</a:t>
            </a:r>
            <a:endParaRPr lang="en-US" altLang="zh-CN" sz="1800">
              <a:solidFill>
                <a:schemeClr val="bg1"/>
              </a:solidFill>
              <a:sym typeface="+mn-ea"/>
              <a:hlinkClick r:id="rId2" action="ppaction://hlinkfile">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endParaRPr>
          </a:p>
        </p:txBody>
      </p:sp>
      <p:pic>
        <p:nvPicPr>
          <p:cNvPr id="4" name="图片 3"/>
          <p:cNvPicPr>
            <a:picLocks noChangeAspect="1"/>
          </p:cNvPicPr>
          <p:nvPr/>
        </p:nvPicPr>
        <p:blipFill>
          <a:blip r:embed="rId3"/>
          <a:stretch>
            <a:fillRect/>
          </a:stretch>
        </p:blipFill>
        <p:spPr>
          <a:xfrm>
            <a:off x="8691245" y="1270"/>
            <a:ext cx="3500120" cy="6435090"/>
          </a:xfrm>
          <a:prstGeom prst="rect">
            <a:avLst/>
          </a:prstGeom>
        </p:spPr>
      </p:pic>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765175" y="340995"/>
            <a:ext cx="11245850" cy="822960"/>
          </a:xfrm>
        </p:spPr>
        <p:txBody>
          <a:bodyPr>
            <a:normAutofit/>
          </a:bodyPr>
          <a:p>
            <a:pPr algn="l"/>
            <a:r>
              <a:rPr lang="en-US" altLang="zh-CN" sz="4000" b="1">
                <a:solidFill>
                  <a:srgbClr val="A31F34"/>
                </a:solidFill>
              </a:rPr>
              <a:t>ChatGPT </a:t>
            </a:r>
            <a:r>
              <a:rPr lang="zh-CN" altLang="en-US" sz="4000" b="1">
                <a:solidFill>
                  <a:srgbClr val="A31F34"/>
                </a:solidFill>
              </a:rPr>
              <a:t>和大语言模型</a:t>
            </a:r>
            <a:r>
              <a:rPr lang="en-US" altLang="zh-CN" sz="4000" b="1">
                <a:solidFill>
                  <a:srgbClr val="A31F34"/>
                </a:solidFill>
              </a:rPr>
              <a:t>(LLM)</a:t>
            </a:r>
            <a:endParaRPr lang="en-US" altLang="zh-CN"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50190"/>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65175" y="1163955"/>
            <a:ext cx="10326370" cy="915035"/>
          </a:xfrm>
          <a:prstGeom prst="rect">
            <a:avLst/>
          </a:prstGeom>
          <a:noFill/>
        </p:spPr>
        <p:txBody>
          <a:bodyPr wrap="square" rtlCol="0">
            <a:noAutofit/>
          </a:bodyPr>
          <a:p>
            <a:r>
              <a:rPr lang="en-US" altLang="zh-CN" sz="2400" b="1"/>
              <a:t>LLMs</a:t>
            </a:r>
            <a:r>
              <a:rPr lang="zh-CN" altLang="en-US" sz="2400" b="1"/>
              <a:t>是一个高效的查询</a:t>
            </a:r>
            <a:r>
              <a:rPr lang="zh-CN" altLang="en-US" sz="2400" b="1"/>
              <a:t>工具</a:t>
            </a:r>
            <a:endParaRPr lang="zh-CN" altLang="en-US" sz="2400" b="1"/>
          </a:p>
        </p:txBody>
      </p:sp>
      <p:sp>
        <p:nvSpPr>
          <p:cNvPr id="14" name="文本框 13"/>
          <p:cNvSpPr txBox="1"/>
          <p:nvPr/>
        </p:nvSpPr>
        <p:spPr>
          <a:xfrm>
            <a:off x="0" y="6086475"/>
            <a:ext cx="12192000" cy="377190"/>
          </a:xfrm>
          <a:prstGeom prst="rect">
            <a:avLst/>
          </a:prstGeom>
          <a:noFill/>
        </p:spPr>
        <p:txBody>
          <a:bodyPr wrap="square" rtlCol="0">
            <a:noAutofit/>
          </a:bodyPr>
          <a:p>
            <a:pPr algn="ctr">
              <a:lnSpc>
                <a:spcPct val="140000"/>
              </a:lnSpc>
            </a:pPr>
            <a:r>
              <a:rPr lang="en-US" altLang="zh-CN" sz="1400">
                <a:solidFill>
                  <a:srgbClr val="66638D"/>
                </a:solidFill>
              </a:rPr>
              <a:t>ChatGPT: </a:t>
            </a:r>
            <a:r>
              <a:rPr lang="en-US" altLang="zh-CN" sz="1400">
                <a:solidFill>
                  <a:srgbClr val="66638D"/>
                </a:solidFill>
                <a:hlinkClick r:id="rId2" action="ppaction://hlinkfile"/>
              </a:rPr>
              <a:t>https://chat.openai.com/</a:t>
            </a:r>
            <a:endParaRPr lang="en-US" altLang="zh-CN" sz="1400">
              <a:solidFill>
                <a:srgbClr val="66638D"/>
              </a:solidFill>
            </a:endParaRPr>
          </a:p>
        </p:txBody>
      </p:sp>
      <p:pic>
        <p:nvPicPr>
          <p:cNvPr id="3" name="图片 2"/>
          <p:cNvPicPr>
            <a:picLocks noChangeAspect="1"/>
          </p:cNvPicPr>
          <p:nvPr/>
        </p:nvPicPr>
        <p:blipFill>
          <a:blip r:embed="rId3"/>
          <a:stretch>
            <a:fillRect/>
          </a:stretch>
        </p:blipFill>
        <p:spPr>
          <a:xfrm>
            <a:off x="3161665" y="1927860"/>
            <a:ext cx="5868670" cy="3745230"/>
          </a:xfrm>
          <a:prstGeom prst="rect">
            <a:avLst/>
          </a:prstGeom>
        </p:spPr>
      </p:pic>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765175" y="340995"/>
            <a:ext cx="11245850" cy="822960"/>
          </a:xfrm>
        </p:spPr>
        <p:txBody>
          <a:bodyPr>
            <a:normAutofit/>
          </a:bodyPr>
          <a:p>
            <a:pPr algn="l"/>
            <a:r>
              <a:rPr lang="en-US" altLang="zh-CN" sz="4000" b="1">
                <a:solidFill>
                  <a:srgbClr val="A31F34"/>
                </a:solidFill>
              </a:rPr>
              <a:t>LLM</a:t>
            </a:r>
            <a:r>
              <a:rPr lang="zh-CN" altLang="en-US" sz="4000" b="1">
                <a:solidFill>
                  <a:srgbClr val="A31F34"/>
                </a:solidFill>
              </a:rPr>
              <a:t>在手机上的应用</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50190"/>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65175" y="1163955"/>
            <a:ext cx="10326370" cy="915035"/>
          </a:xfrm>
          <a:prstGeom prst="rect">
            <a:avLst/>
          </a:prstGeom>
          <a:noFill/>
        </p:spPr>
        <p:txBody>
          <a:bodyPr wrap="square" rtlCol="0">
            <a:noAutofit/>
          </a:bodyPr>
          <a:p>
            <a:r>
              <a:rPr lang="zh-CN" altLang="en-US" sz="2400" b="1">
                <a:sym typeface="+mn-ea"/>
              </a:rPr>
              <a:t>在移动设备端</a:t>
            </a:r>
            <a:r>
              <a:rPr lang="en-US" altLang="zh-CN" sz="2400" b="1"/>
              <a:t>LLM</a:t>
            </a:r>
            <a:r>
              <a:rPr lang="zh-CN" altLang="en-US" sz="2400" b="1"/>
              <a:t>极大的丰富了写作工具</a:t>
            </a:r>
            <a:endParaRPr lang="zh-CN" altLang="en-US" sz="2400" b="1"/>
          </a:p>
        </p:txBody>
      </p:sp>
      <p:sp>
        <p:nvSpPr>
          <p:cNvPr id="14" name="文本框 13"/>
          <p:cNvSpPr txBox="1"/>
          <p:nvPr/>
        </p:nvSpPr>
        <p:spPr>
          <a:xfrm>
            <a:off x="2946400" y="6086475"/>
            <a:ext cx="7320915" cy="377190"/>
          </a:xfrm>
          <a:prstGeom prst="rect">
            <a:avLst/>
          </a:prstGeom>
          <a:noFill/>
        </p:spPr>
        <p:txBody>
          <a:bodyPr wrap="square" rtlCol="0">
            <a:noAutofit/>
          </a:bodyPr>
          <a:p>
            <a:pPr algn="ctr">
              <a:lnSpc>
                <a:spcPct val="140000"/>
              </a:lnSpc>
            </a:pPr>
            <a:r>
              <a:rPr lang="en-US" altLang="zh-CN" sz="1400">
                <a:solidFill>
                  <a:srgbClr val="66638D"/>
                </a:solidFill>
                <a:sym typeface="+mn-ea"/>
              </a:rPr>
              <a:t>Source:</a:t>
            </a:r>
            <a:r>
              <a:rPr lang="en-US" altLang="zh-CN" sz="1400">
                <a:solidFill>
                  <a:srgbClr val="66638D"/>
                </a:solidFill>
                <a:sym typeface="+mn-ea"/>
                <a:hlinkClick r:id="rId2" action="ppaction://hlinkfile"/>
              </a:rPr>
              <a:t>https://www.apple.com/apple-intelligence/</a:t>
            </a:r>
            <a:endParaRPr lang="en-US" altLang="zh-CN" sz="1400">
              <a:solidFill>
                <a:schemeClr val="bg1">
                  <a:lumMod val="65000"/>
                </a:schemeClr>
              </a:solidFill>
              <a:hlinkClick r:id="rId3" action="ppaction://hlinkfile"/>
            </a:endParaRPr>
          </a:p>
          <a:p>
            <a:pPr algn="ctr">
              <a:lnSpc>
                <a:spcPct val="140000"/>
              </a:lnSpc>
            </a:pPr>
            <a:endParaRPr lang="en-US" altLang="zh-CN" sz="1400">
              <a:solidFill>
                <a:srgbClr val="66638D"/>
              </a:solidFill>
            </a:endParaRPr>
          </a:p>
        </p:txBody>
      </p:sp>
      <p:pic>
        <p:nvPicPr>
          <p:cNvPr id="3" name="图片 2"/>
          <p:cNvPicPr>
            <a:picLocks noChangeAspect="1"/>
          </p:cNvPicPr>
          <p:nvPr/>
        </p:nvPicPr>
        <p:blipFill>
          <a:blip r:embed="rId4"/>
          <a:stretch>
            <a:fillRect/>
          </a:stretch>
        </p:blipFill>
        <p:spPr>
          <a:xfrm>
            <a:off x="1142365" y="1716405"/>
            <a:ext cx="3170555" cy="3642995"/>
          </a:xfrm>
          <a:prstGeom prst="rect">
            <a:avLst/>
          </a:prstGeom>
        </p:spPr>
      </p:pic>
      <p:pic>
        <p:nvPicPr>
          <p:cNvPr id="5" name="图片 4"/>
          <p:cNvPicPr>
            <a:picLocks noChangeAspect="1"/>
          </p:cNvPicPr>
          <p:nvPr/>
        </p:nvPicPr>
        <p:blipFill>
          <a:blip r:embed="rId5"/>
          <a:stretch>
            <a:fillRect/>
          </a:stretch>
        </p:blipFill>
        <p:spPr>
          <a:xfrm>
            <a:off x="5172075" y="1716405"/>
            <a:ext cx="3410585" cy="3709035"/>
          </a:xfrm>
          <a:prstGeom prst="rect">
            <a:avLst/>
          </a:prstGeom>
        </p:spPr>
      </p:pic>
      <p:pic>
        <p:nvPicPr>
          <p:cNvPr id="7" name="图片 6"/>
          <p:cNvPicPr>
            <a:picLocks noChangeAspect="1"/>
          </p:cNvPicPr>
          <p:nvPr/>
        </p:nvPicPr>
        <p:blipFill>
          <a:blip r:embed="rId6"/>
          <a:stretch>
            <a:fillRect/>
          </a:stretch>
        </p:blipFill>
        <p:spPr>
          <a:xfrm>
            <a:off x="9441815" y="527050"/>
            <a:ext cx="2317115" cy="4832350"/>
          </a:xfrm>
          <a:prstGeom prst="rect">
            <a:avLst/>
          </a:prstGeom>
        </p:spPr>
      </p:pic>
      <p:sp>
        <p:nvSpPr>
          <p:cNvPr id="8" name="文本框 7"/>
          <p:cNvSpPr txBox="1"/>
          <p:nvPr/>
        </p:nvSpPr>
        <p:spPr>
          <a:xfrm>
            <a:off x="1143000" y="5481320"/>
            <a:ext cx="3347720" cy="368300"/>
          </a:xfrm>
          <a:prstGeom prst="rect">
            <a:avLst/>
          </a:prstGeom>
          <a:noFill/>
        </p:spPr>
        <p:txBody>
          <a:bodyPr wrap="square" rtlCol="0">
            <a:spAutoFit/>
          </a:bodyPr>
          <a:p>
            <a:pPr algn="ctr"/>
            <a:r>
              <a:rPr lang="zh-CN" altLang="en-US"/>
              <a:t>总结</a:t>
            </a:r>
            <a:r>
              <a:rPr lang="zh-CN" altLang="en-US"/>
              <a:t>摘要</a:t>
            </a:r>
            <a:endParaRPr lang="zh-CN" altLang="en-US"/>
          </a:p>
        </p:txBody>
      </p:sp>
      <p:sp>
        <p:nvSpPr>
          <p:cNvPr id="10" name="文本框 9"/>
          <p:cNvSpPr txBox="1"/>
          <p:nvPr/>
        </p:nvSpPr>
        <p:spPr>
          <a:xfrm>
            <a:off x="5300345" y="5547995"/>
            <a:ext cx="3190875" cy="368300"/>
          </a:xfrm>
          <a:prstGeom prst="rect">
            <a:avLst/>
          </a:prstGeom>
          <a:noFill/>
        </p:spPr>
        <p:txBody>
          <a:bodyPr wrap="square" rtlCol="0">
            <a:spAutoFit/>
          </a:bodyPr>
          <a:p>
            <a:pPr algn="ctr"/>
            <a:r>
              <a:rPr lang="zh-CN" altLang="en-US"/>
              <a:t>智能</a:t>
            </a:r>
            <a:r>
              <a:rPr lang="zh-CN" altLang="en-US"/>
              <a:t>问答</a:t>
            </a:r>
            <a:endParaRPr lang="zh-CN" altLang="en-US"/>
          </a:p>
        </p:txBody>
      </p:sp>
      <p:sp>
        <p:nvSpPr>
          <p:cNvPr id="11" name="文本框 10"/>
          <p:cNvSpPr txBox="1"/>
          <p:nvPr/>
        </p:nvSpPr>
        <p:spPr>
          <a:xfrm>
            <a:off x="9113520" y="5674995"/>
            <a:ext cx="3190875" cy="368300"/>
          </a:xfrm>
          <a:prstGeom prst="rect">
            <a:avLst/>
          </a:prstGeom>
          <a:noFill/>
        </p:spPr>
        <p:txBody>
          <a:bodyPr wrap="square" rtlCol="0">
            <a:spAutoFit/>
          </a:bodyPr>
          <a:p>
            <a:pPr algn="ctr"/>
            <a:r>
              <a:rPr lang="zh-CN" altLang="en-US"/>
              <a:t>书写</a:t>
            </a:r>
            <a:r>
              <a:rPr lang="zh-CN" altLang="en-US"/>
              <a:t>工具</a:t>
            </a:r>
            <a:endParaRPr lang="zh-CN" altLang="en-US"/>
          </a:p>
        </p:txBody>
      </p:sp>
    </p:spTree>
    <p:custDataLst>
      <p:tags r:id="rId7"/>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765175" y="407670"/>
            <a:ext cx="4196080" cy="822960"/>
          </a:xfrm>
        </p:spPr>
        <p:txBody>
          <a:bodyPr>
            <a:normAutofit fontScale="90000"/>
          </a:bodyPr>
          <a:p>
            <a:pPr algn="l"/>
            <a:r>
              <a:rPr lang="zh-CN" altLang="en-US" sz="4000" b="1">
                <a:solidFill>
                  <a:srgbClr val="A31F34"/>
                </a:solidFill>
              </a:rPr>
              <a:t>深度学习无</a:t>
            </a:r>
            <a:r>
              <a:rPr lang="zh-CN" altLang="en-US" sz="4000" b="1">
                <a:solidFill>
                  <a:srgbClr val="A31F34"/>
                </a:solidFill>
              </a:rPr>
              <a:t>处不在</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317500"/>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65175" y="1230630"/>
            <a:ext cx="4869180" cy="915035"/>
          </a:xfrm>
          <a:prstGeom prst="rect">
            <a:avLst/>
          </a:prstGeom>
          <a:noFill/>
        </p:spPr>
        <p:txBody>
          <a:bodyPr wrap="square" rtlCol="0">
            <a:noAutofit/>
          </a:bodyPr>
          <a:p>
            <a:r>
              <a:rPr lang="zh-CN" altLang="en-US" sz="2800" b="1"/>
              <a:t>深度学习在各个领域都有应用</a:t>
            </a:r>
            <a:endParaRPr lang="zh-CN" altLang="en-US" sz="2800" b="1"/>
          </a:p>
        </p:txBody>
      </p:sp>
      <p:pic>
        <p:nvPicPr>
          <p:cNvPr id="7" name="图片 6"/>
          <p:cNvPicPr>
            <a:picLocks noChangeAspect="1"/>
          </p:cNvPicPr>
          <p:nvPr/>
        </p:nvPicPr>
        <p:blipFill>
          <a:blip r:embed="rId2"/>
          <a:stretch>
            <a:fillRect/>
          </a:stretch>
        </p:blipFill>
        <p:spPr>
          <a:xfrm>
            <a:off x="765175" y="2792730"/>
            <a:ext cx="3057525" cy="1828800"/>
          </a:xfrm>
          <a:prstGeom prst="rect">
            <a:avLst/>
          </a:prstGeom>
        </p:spPr>
      </p:pic>
      <p:pic>
        <p:nvPicPr>
          <p:cNvPr id="8" name="图片 7"/>
          <p:cNvPicPr>
            <a:picLocks noChangeAspect="1"/>
          </p:cNvPicPr>
          <p:nvPr/>
        </p:nvPicPr>
        <p:blipFill>
          <a:blip r:embed="rId3"/>
          <a:stretch>
            <a:fillRect/>
          </a:stretch>
        </p:blipFill>
        <p:spPr>
          <a:xfrm>
            <a:off x="4677410" y="2792730"/>
            <a:ext cx="3067050" cy="1828800"/>
          </a:xfrm>
          <a:prstGeom prst="rect">
            <a:avLst/>
          </a:prstGeom>
        </p:spPr>
      </p:pic>
      <p:pic>
        <p:nvPicPr>
          <p:cNvPr id="10" name="图片 9"/>
          <p:cNvPicPr>
            <a:picLocks noChangeAspect="1"/>
          </p:cNvPicPr>
          <p:nvPr/>
        </p:nvPicPr>
        <p:blipFill>
          <a:blip r:embed="rId4"/>
          <a:stretch>
            <a:fillRect/>
          </a:stretch>
        </p:blipFill>
        <p:spPr>
          <a:xfrm>
            <a:off x="8368665" y="2792730"/>
            <a:ext cx="3038475" cy="1828800"/>
          </a:xfrm>
          <a:prstGeom prst="rect">
            <a:avLst/>
          </a:prstGeom>
        </p:spPr>
      </p:pic>
      <p:sp>
        <p:nvSpPr>
          <p:cNvPr id="3" name="矩形 2"/>
          <p:cNvSpPr/>
          <p:nvPr/>
        </p:nvSpPr>
        <p:spPr>
          <a:xfrm>
            <a:off x="696595" y="4843145"/>
            <a:ext cx="3209925" cy="1143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4606290" y="4843145"/>
            <a:ext cx="3209925" cy="114300"/>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8282940" y="4843145"/>
            <a:ext cx="3209925" cy="114300"/>
          </a:xfrm>
          <a:prstGeom prst="rect">
            <a:avLst/>
          </a:prstGeom>
          <a:solidFill>
            <a:schemeClr val="accent2">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765175" y="340995"/>
            <a:ext cx="11245850" cy="822960"/>
          </a:xfrm>
        </p:spPr>
        <p:txBody>
          <a:bodyPr>
            <a:normAutofit/>
          </a:bodyPr>
          <a:p>
            <a:pPr algn="l"/>
            <a:r>
              <a:rPr lang="zh-CN" altLang="en-US" sz="4000" b="1">
                <a:solidFill>
                  <a:srgbClr val="A31F34"/>
                </a:solidFill>
              </a:rPr>
              <a:t>视觉语言模型</a:t>
            </a:r>
            <a:r>
              <a:rPr lang="en-US" altLang="zh-CN" sz="4000" b="1">
                <a:solidFill>
                  <a:srgbClr val="A31F34"/>
                </a:solidFill>
              </a:rPr>
              <a:t>(Vision-Language Models)</a:t>
            </a:r>
            <a:endParaRPr lang="en-US" altLang="zh-CN"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50190"/>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65175" y="1163955"/>
            <a:ext cx="10326370" cy="915035"/>
          </a:xfrm>
          <a:prstGeom prst="rect">
            <a:avLst/>
          </a:prstGeom>
          <a:noFill/>
        </p:spPr>
        <p:txBody>
          <a:bodyPr wrap="square" rtlCol="0">
            <a:noAutofit/>
          </a:bodyPr>
          <a:p>
            <a:r>
              <a:rPr lang="zh-CN" altLang="en-US" sz="2400" b="1"/>
              <a:t>LLaVA实现了一般</a:t>
            </a:r>
            <a:r>
              <a:rPr lang="zh-CN" altLang="en-US" sz="2400" b="1"/>
              <a:t>的视觉和语言的</a:t>
            </a:r>
            <a:r>
              <a:rPr lang="zh-CN" altLang="en-US" sz="2400" b="1"/>
              <a:t>理解</a:t>
            </a:r>
            <a:endParaRPr lang="zh-CN" altLang="en-US" sz="2400" b="1"/>
          </a:p>
        </p:txBody>
      </p:sp>
      <p:sp>
        <p:nvSpPr>
          <p:cNvPr id="14" name="文本框 13"/>
          <p:cNvSpPr txBox="1"/>
          <p:nvPr/>
        </p:nvSpPr>
        <p:spPr>
          <a:xfrm>
            <a:off x="635" y="6086475"/>
            <a:ext cx="12191365" cy="377190"/>
          </a:xfrm>
          <a:prstGeom prst="rect">
            <a:avLst/>
          </a:prstGeom>
          <a:noFill/>
        </p:spPr>
        <p:txBody>
          <a:bodyPr wrap="square" rtlCol="0">
            <a:noAutofit/>
          </a:bodyPr>
          <a:p>
            <a:pPr algn="ctr">
              <a:lnSpc>
                <a:spcPct val="140000"/>
              </a:lnSpc>
            </a:pPr>
            <a:r>
              <a:rPr lang="en-US" altLang="zh-CN" sz="1400">
                <a:solidFill>
                  <a:srgbClr val="66638D"/>
                </a:solidFill>
              </a:rPr>
              <a:t>LLaVA: </a:t>
            </a:r>
            <a:r>
              <a:rPr lang="en-US" altLang="zh-CN" sz="1400">
                <a:solidFill>
                  <a:srgbClr val="66638D"/>
                </a:solidFill>
                <a:hlinkClick r:id="rId2" action="ppaction://hlinkfile"/>
              </a:rPr>
              <a:t>https://llava-vl.github.io/</a:t>
            </a:r>
            <a:endParaRPr lang="en-US" altLang="zh-CN" sz="1400">
              <a:solidFill>
                <a:srgbClr val="66638D"/>
              </a:solidFill>
            </a:endParaRPr>
          </a:p>
        </p:txBody>
      </p:sp>
      <p:pic>
        <p:nvPicPr>
          <p:cNvPr id="3" name="图片 2"/>
          <p:cNvPicPr>
            <a:picLocks noChangeAspect="1"/>
          </p:cNvPicPr>
          <p:nvPr/>
        </p:nvPicPr>
        <p:blipFill>
          <a:blip r:embed="rId3"/>
          <a:stretch>
            <a:fillRect/>
          </a:stretch>
        </p:blipFill>
        <p:spPr>
          <a:xfrm>
            <a:off x="2045335" y="1682115"/>
            <a:ext cx="8101965" cy="4324350"/>
          </a:xfrm>
          <a:prstGeom prst="rect">
            <a:avLst/>
          </a:prstGeom>
        </p:spPr>
      </p:pic>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393065" y="340995"/>
            <a:ext cx="11245850" cy="822960"/>
          </a:xfrm>
        </p:spPr>
        <p:txBody>
          <a:bodyPr>
            <a:normAutofit/>
          </a:bodyPr>
          <a:p>
            <a:pPr algn="l"/>
            <a:r>
              <a:rPr lang="zh-CN" altLang="en-US" sz="4000" b="1">
                <a:solidFill>
                  <a:srgbClr val="A31F34"/>
                </a:solidFill>
              </a:rPr>
              <a:t>深度学习在其他</a:t>
            </a:r>
            <a:r>
              <a:rPr lang="zh-CN" altLang="en-US" sz="4000" b="1">
                <a:solidFill>
                  <a:srgbClr val="A31F34"/>
                </a:solidFill>
              </a:rPr>
              <a:t>领域的应用</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50190"/>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555625" y="1163955"/>
            <a:ext cx="10326370" cy="915035"/>
          </a:xfrm>
          <a:prstGeom prst="rect">
            <a:avLst/>
          </a:prstGeom>
          <a:noFill/>
        </p:spPr>
        <p:txBody>
          <a:bodyPr wrap="square" rtlCol="0">
            <a:noAutofit/>
          </a:bodyPr>
          <a:p>
            <a:r>
              <a:rPr lang="en-US" altLang="zh-CN" sz="2400" b="1"/>
              <a:t>AlphaGo</a:t>
            </a:r>
            <a:r>
              <a:rPr lang="zh-CN" altLang="en-US" sz="2400" b="1"/>
              <a:t>使用深度神经网络</a:t>
            </a:r>
            <a:r>
              <a:rPr lang="en-US" altLang="zh-CN" sz="2400" b="1"/>
              <a:t>&amp;</a:t>
            </a:r>
            <a:r>
              <a:rPr lang="zh-CN" altLang="en-US" sz="2400" b="1"/>
              <a:t>树搜索成为围棋领域的</a:t>
            </a:r>
            <a:r>
              <a:rPr lang="en-US" altLang="zh-CN" sz="2400" b="1"/>
              <a:t>“</a:t>
            </a:r>
            <a:r>
              <a:rPr lang="zh-CN" altLang="en-US" sz="2400" b="1"/>
              <a:t>大师</a:t>
            </a:r>
            <a:r>
              <a:rPr lang="en-US" altLang="zh-CN" sz="2400" b="1"/>
              <a:t>”</a:t>
            </a:r>
            <a:endParaRPr lang="en-US" altLang="zh-CN" sz="2400" b="1"/>
          </a:p>
        </p:txBody>
      </p:sp>
      <p:sp>
        <p:nvSpPr>
          <p:cNvPr id="14" name="文本框 13"/>
          <p:cNvSpPr txBox="1"/>
          <p:nvPr/>
        </p:nvSpPr>
        <p:spPr>
          <a:xfrm>
            <a:off x="635" y="6086475"/>
            <a:ext cx="12191365" cy="377190"/>
          </a:xfrm>
          <a:prstGeom prst="rect">
            <a:avLst/>
          </a:prstGeom>
          <a:noFill/>
        </p:spPr>
        <p:txBody>
          <a:bodyPr wrap="square" rtlCol="0">
            <a:noAutofit/>
          </a:bodyPr>
          <a:p>
            <a:pPr algn="ctr">
              <a:lnSpc>
                <a:spcPct val="140000"/>
              </a:lnSpc>
            </a:pPr>
            <a:r>
              <a:rPr lang="en-US" altLang="zh-CN" sz="1400">
                <a:solidFill>
                  <a:srgbClr val="66638D"/>
                </a:solidFill>
                <a:hlinkClick r:id="rId2" action="ppaction://hlinkfile">
                  <a:extLst>
                    <a:ext uri="{DAF060AB-1E55-43B9-8AAB-6FB025537F2F}">
                      <wpsdc:hlinkClr xmlns:wpsdc="http://www.wps.cn/officeDocument/2017/drawingmlCustomData" val="616491"/>
                      <wpsdc:folHlinkClr xmlns:wpsdc="http://www.wps.cn/officeDocument/2017/drawingmlCustomData" val="7E1FAD"/>
                      <wpsdc:hlinkUnderline xmlns:wpsdc="http://www.wps.cn/officeDocument/2017/drawingmlCustomData" val="0"/>
                    </a:ext>
                  </a:extLst>
                </a:hlinkClick>
              </a:rPr>
              <a:t>AlphaGo: </a:t>
            </a:r>
            <a:r>
              <a:rPr lang="en-US" altLang="zh-CN" sz="1400">
                <a:solidFill>
                  <a:srgbClr val="66638D"/>
                </a:solidFill>
                <a:hlinkClick r:id="rId3" action="ppaction://hlinkfile">
                  <a:extLst>
                    <a:ext uri="{DAF060AB-1E55-43B9-8AAB-6FB025537F2F}">
                      <wpsdc:hlinkClr xmlns:wpsdc="http://www.wps.cn/officeDocument/2017/drawingmlCustomData" val="616491"/>
                      <wpsdc:folHlinkClr xmlns:wpsdc="http://www.wps.cn/officeDocument/2017/drawingmlCustomData" val="7E1FAD"/>
                      <wpsdc:hlinkUnderline xmlns:wpsdc="http://www.wps.cn/officeDocument/2017/drawingmlCustomData" val="0"/>
                    </a:ext>
                  </a:extLst>
                </a:hlinkClick>
              </a:rPr>
              <a:t>https://www.deepmind.com/research/highlighted-research/alphago</a:t>
            </a:r>
            <a:endParaRPr lang="en-US" altLang="zh-CN" sz="1400">
              <a:solidFill>
                <a:srgbClr val="66638D"/>
              </a:solidFill>
            </a:endParaRPr>
          </a:p>
        </p:txBody>
      </p:sp>
      <p:pic>
        <p:nvPicPr>
          <p:cNvPr id="3" name="图片 2"/>
          <p:cNvPicPr>
            <a:picLocks noChangeAspect="1"/>
          </p:cNvPicPr>
          <p:nvPr/>
        </p:nvPicPr>
        <p:blipFill>
          <a:blip r:embed="rId4"/>
          <a:stretch>
            <a:fillRect/>
          </a:stretch>
        </p:blipFill>
        <p:spPr>
          <a:xfrm>
            <a:off x="1042670" y="1778000"/>
            <a:ext cx="2855595" cy="3784600"/>
          </a:xfrm>
          <a:prstGeom prst="rect">
            <a:avLst/>
          </a:prstGeom>
        </p:spPr>
      </p:pic>
      <p:pic>
        <p:nvPicPr>
          <p:cNvPr id="5" name="图片 4"/>
          <p:cNvPicPr>
            <a:picLocks noChangeAspect="1"/>
          </p:cNvPicPr>
          <p:nvPr/>
        </p:nvPicPr>
        <p:blipFill>
          <a:blip r:embed="rId5"/>
          <a:stretch>
            <a:fillRect/>
          </a:stretch>
        </p:blipFill>
        <p:spPr>
          <a:xfrm>
            <a:off x="4284980" y="1778000"/>
            <a:ext cx="7030085" cy="3805555"/>
          </a:xfrm>
          <a:prstGeom prst="rect">
            <a:avLst/>
          </a:prstGeom>
        </p:spPr>
      </p:pic>
      <p:sp>
        <p:nvSpPr>
          <p:cNvPr id="7" name="文本框 6"/>
          <p:cNvSpPr txBox="1"/>
          <p:nvPr/>
        </p:nvSpPr>
        <p:spPr>
          <a:xfrm>
            <a:off x="1299845" y="5718175"/>
            <a:ext cx="2465070" cy="368300"/>
          </a:xfrm>
          <a:prstGeom prst="rect">
            <a:avLst/>
          </a:prstGeom>
          <a:noFill/>
        </p:spPr>
        <p:txBody>
          <a:bodyPr wrap="square" rtlCol="0">
            <a:spAutoFit/>
          </a:bodyPr>
          <a:p>
            <a:r>
              <a:rPr lang="en-US" altLang="zh-CN"/>
              <a:t>AlphaGo(Nature 2016)</a:t>
            </a:r>
            <a:endParaRPr lang="en-US" altLang="zh-CN"/>
          </a:p>
        </p:txBody>
      </p:sp>
      <p:sp>
        <p:nvSpPr>
          <p:cNvPr id="8" name="文本框 7"/>
          <p:cNvSpPr txBox="1"/>
          <p:nvPr/>
        </p:nvSpPr>
        <p:spPr>
          <a:xfrm>
            <a:off x="5262245" y="5671820"/>
            <a:ext cx="4886325" cy="368300"/>
          </a:xfrm>
          <a:prstGeom prst="rect">
            <a:avLst/>
          </a:prstGeom>
          <a:noFill/>
        </p:spPr>
        <p:txBody>
          <a:bodyPr wrap="square" rtlCol="0">
            <a:spAutoFit/>
          </a:bodyPr>
          <a:p>
            <a:pPr algn="ctr"/>
            <a:r>
              <a:rPr lang="en-US" altLang="zh-CN"/>
              <a:t>AlphaGo vs </a:t>
            </a:r>
            <a:r>
              <a:rPr lang="zh-CN" altLang="en-US"/>
              <a:t>李世石</a:t>
            </a:r>
            <a:r>
              <a:rPr lang="en-US" altLang="zh-CN"/>
              <a:t>(4-1)</a:t>
            </a:r>
            <a:endParaRPr lang="en-US" altLang="zh-CN"/>
          </a:p>
        </p:txBody>
      </p:sp>
    </p:spTree>
    <p:custDataLst>
      <p:tags r:id="rId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393065" y="340995"/>
            <a:ext cx="11245850" cy="822960"/>
          </a:xfrm>
        </p:spPr>
        <p:txBody>
          <a:bodyPr>
            <a:normAutofit/>
          </a:bodyPr>
          <a:p>
            <a:pPr algn="l"/>
            <a:r>
              <a:rPr lang="zh-CN" altLang="en-US" sz="4000" b="1">
                <a:solidFill>
                  <a:srgbClr val="A31F34"/>
                </a:solidFill>
              </a:rPr>
              <a:t>深度学习在科学研究上的应用</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50190"/>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555625" y="1163955"/>
            <a:ext cx="10326370" cy="915035"/>
          </a:xfrm>
          <a:prstGeom prst="rect">
            <a:avLst/>
          </a:prstGeom>
          <a:noFill/>
        </p:spPr>
        <p:txBody>
          <a:bodyPr wrap="square" rtlCol="0">
            <a:noAutofit/>
          </a:bodyPr>
          <a:p>
            <a:r>
              <a:rPr lang="en-US" altLang="zh-CN" sz="2400" b="1"/>
              <a:t>AlphaFold</a:t>
            </a:r>
            <a:r>
              <a:rPr lang="zh-CN" altLang="en-US" sz="2400" b="1"/>
              <a:t>揭示了蛋白质的</a:t>
            </a:r>
            <a:r>
              <a:rPr lang="zh-CN" altLang="en-US" sz="2400" b="1"/>
              <a:t>结构</a:t>
            </a:r>
            <a:endParaRPr lang="zh-CN" altLang="en-US" sz="2400" b="1"/>
          </a:p>
        </p:txBody>
      </p:sp>
      <p:sp>
        <p:nvSpPr>
          <p:cNvPr id="14" name="文本框 13"/>
          <p:cNvSpPr txBox="1"/>
          <p:nvPr/>
        </p:nvSpPr>
        <p:spPr>
          <a:xfrm>
            <a:off x="635" y="6086475"/>
            <a:ext cx="12191365" cy="377190"/>
          </a:xfrm>
          <a:prstGeom prst="rect">
            <a:avLst/>
          </a:prstGeom>
          <a:noFill/>
        </p:spPr>
        <p:txBody>
          <a:bodyPr wrap="square" rtlCol="0">
            <a:noAutofit/>
          </a:bodyPr>
          <a:p>
            <a:pPr algn="ctr">
              <a:lnSpc>
                <a:spcPct val="140000"/>
              </a:lnSpc>
            </a:pPr>
            <a:r>
              <a:rPr lang="en-US" altLang="zh-CN" sz="1200">
                <a:solidFill>
                  <a:srgbClr val="66638D"/>
                </a:solidFill>
              </a:rPr>
              <a:t>AlphaFold 2: </a:t>
            </a:r>
            <a:r>
              <a:rPr lang="en-US" altLang="zh-CN" sz="1200">
                <a:solidFill>
                  <a:srgbClr val="66638D"/>
                </a:solidFill>
                <a:hlinkClick r:id="rId2" action="ppaction://hlinkfile"/>
              </a:rPr>
              <a:t>https://www.deepmind.com/blog/alphafold-a-solution-to-a-50-year-old-grand-challenge-in-biology</a:t>
            </a:r>
            <a:endParaRPr lang="en-US" altLang="zh-CN" sz="1200">
              <a:solidFill>
                <a:srgbClr val="66638D"/>
              </a:solidFill>
            </a:endParaRPr>
          </a:p>
        </p:txBody>
      </p:sp>
      <p:pic>
        <p:nvPicPr>
          <p:cNvPr id="10" name="图片 9"/>
          <p:cNvPicPr>
            <a:picLocks noChangeAspect="1"/>
          </p:cNvPicPr>
          <p:nvPr/>
        </p:nvPicPr>
        <p:blipFill>
          <a:blip r:embed="rId3"/>
          <a:stretch>
            <a:fillRect/>
          </a:stretch>
        </p:blipFill>
        <p:spPr>
          <a:xfrm>
            <a:off x="2090420" y="1809115"/>
            <a:ext cx="2795905" cy="3678555"/>
          </a:xfrm>
          <a:prstGeom prst="rect">
            <a:avLst/>
          </a:prstGeom>
        </p:spPr>
      </p:pic>
      <p:pic>
        <p:nvPicPr>
          <p:cNvPr id="11" name="图片 10"/>
          <p:cNvPicPr>
            <a:picLocks noChangeAspect="1"/>
          </p:cNvPicPr>
          <p:nvPr/>
        </p:nvPicPr>
        <p:blipFill>
          <a:blip r:embed="rId4"/>
          <a:stretch>
            <a:fillRect/>
          </a:stretch>
        </p:blipFill>
        <p:spPr>
          <a:xfrm>
            <a:off x="5676900" y="1685925"/>
            <a:ext cx="5141595" cy="4091940"/>
          </a:xfrm>
          <a:prstGeom prst="rect">
            <a:avLst/>
          </a:prstGeom>
        </p:spPr>
      </p:pic>
      <p:sp>
        <p:nvSpPr>
          <p:cNvPr id="7" name="文本框 6"/>
          <p:cNvSpPr txBox="1"/>
          <p:nvPr/>
        </p:nvSpPr>
        <p:spPr>
          <a:xfrm>
            <a:off x="2090420" y="5634990"/>
            <a:ext cx="2902585" cy="368300"/>
          </a:xfrm>
          <a:prstGeom prst="rect">
            <a:avLst/>
          </a:prstGeom>
          <a:noFill/>
        </p:spPr>
        <p:txBody>
          <a:bodyPr wrap="square" rtlCol="0">
            <a:spAutoFit/>
          </a:bodyPr>
          <a:p>
            <a:pPr algn="ctr"/>
            <a:r>
              <a:rPr lang="en-US" altLang="zh-CN"/>
              <a:t>Alpha</a:t>
            </a:r>
            <a:r>
              <a:rPr lang="en-US" altLang="zh-CN"/>
              <a:t>Fold(Nature 2021)</a:t>
            </a:r>
            <a:endParaRPr lang="en-US" altLang="zh-CN"/>
          </a:p>
        </p:txBody>
      </p:sp>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rPr>
              <a:t>深度学习中的优化</a:t>
            </a:r>
            <a:r>
              <a:rPr lang="zh-CN" altLang="en-US" sz="4000" b="1">
                <a:solidFill>
                  <a:srgbClr val="A31F34"/>
                </a:solidFill>
              </a:rPr>
              <a:t>算法</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优化和深度学习</a:t>
            </a:r>
            <a:endParaRPr lang="zh-CN" altLang="en-US" sz="2800" b="1"/>
          </a:p>
        </p:txBody>
      </p:sp>
      <p:sp>
        <p:nvSpPr>
          <p:cNvPr id="12" name="文本框 11"/>
          <p:cNvSpPr txBox="1"/>
          <p:nvPr/>
        </p:nvSpPr>
        <p:spPr>
          <a:xfrm>
            <a:off x="822325" y="2167890"/>
            <a:ext cx="10175240" cy="1753235"/>
          </a:xfrm>
          <a:prstGeom prst="rect">
            <a:avLst/>
          </a:prstGeom>
          <a:noFill/>
        </p:spPr>
        <p:txBody>
          <a:bodyPr wrap="square" rtlCol="0">
            <a:spAutoFit/>
          </a:bodyPr>
          <a:p>
            <a:pPr>
              <a:lnSpc>
                <a:spcPct val="150000"/>
              </a:lnSpc>
            </a:pPr>
            <a:r>
              <a:rPr lang="zh-CN" altLang="en-US"/>
              <a:t>在深度学习中，我们通常使用梯度下降算法来优化模型参数。梯度下降算法是一种迭代优化算法，它通过计算目标函数的梯度来更新模型参数，以最小化目标函数。在深度学习中，目标函数通常是模型的损失函数，用于衡量模型预测结果与真实标签之间的差异。对于深度学习问题，我们通常会先定义损失函数。一旦我们有了损失函数，我们就可以使用优化算法来尝试最小化损失。</a:t>
            </a:r>
            <a:endParaRPr lang="zh-CN" altLang="en-US"/>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rPr>
              <a:t>深度学习中的优化</a:t>
            </a:r>
            <a:r>
              <a:rPr lang="zh-CN" altLang="en-US" sz="4000" b="1">
                <a:solidFill>
                  <a:srgbClr val="A31F34"/>
                </a:solidFill>
              </a:rPr>
              <a:t>挑战</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局部最小值</a:t>
            </a:r>
            <a:endParaRPr lang="zh-CN" altLang="en-US" sz="2800" b="1"/>
          </a:p>
        </p:txBody>
      </p:sp>
      <mc:AlternateContent xmlns:mc="http://schemas.openxmlformats.org/markup-compatibility/2006">
        <mc:Choice xmlns:a14="http://schemas.microsoft.com/office/drawing/2010/main" Requires="a14">
          <p:sp>
            <p:nvSpPr>
              <p:cNvPr id="12" name="文本框 11"/>
              <p:cNvSpPr txBox="1"/>
              <p:nvPr/>
            </p:nvSpPr>
            <p:spPr>
              <a:xfrm>
                <a:off x="756285" y="2167890"/>
                <a:ext cx="10175240" cy="1271905"/>
              </a:xfrm>
              <a:prstGeom prst="rect">
                <a:avLst/>
              </a:prstGeom>
              <a:noFill/>
            </p:spPr>
            <p:txBody>
              <a:bodyPr wrap="square" rtlCol="0">
                <a:spAutoFit/>
              </a:bodyPr>
              <a:p>
                <a:pPr>
                  <a:lnSpc>
                    <a:spcPct val="140000"/>
                  </a:lnSpc>
                </a:pPr>
                <a:r>
                  <a:rPr lang="zh-CN" altLang="en-US"/>
                  <a:t>对于任何目标函数</a:t>
                </a:r>
                <a14:m>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如果在</a:t>
                </a:r>
                <a14:m>
                  <m:oMath xmlns:m="http://schemas.openxmlformats.org/officeDocument/2006/math">
                    <m:r>
                      <a:rPr lang="en-US" altLang="zh-CN" i="1">
                        <a:latin typeface="Cambria Math" panose="02040503050406030204" charset="0"/>
                        <a:cs typeface="Cambria Math" panose="02040503050406030204" charset="0"/>
                      </a:rPr>
                      <m:t>𝑥</m:t>
                    </m:r>
                    <m:r>
                      <a:rPr lang="zh-CN" altLang="en-US" i="1">
                        <a:latin typeface="Cambria Math" panose="02040503050406030204" charset="0"/>
                        <a:cs typeface="Cambria Math" panose="02040503050406030204" charset="0"/>
                      </a:rPr>
                      <m:t>处</m:t>
                    </m:r>
                  </m:oMath>
                </a14:m>
                <a:r>
                  <a:rPr lang="zh-CN" altLang="en-US">
                    <a:latin typeface="Cambria Math" panose="02040503050406030204" charset="0"/>
                    <a:cs typeface="Cambria Math" panose="02040503050406030204" charset="0"/>
                  </a:rPr>
                  <a:t>对应的</a:t>
                </a:r>
                <a14:m>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值小于在附近任意其他点的</a:t>
                </a:r>
                <a14:m>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值，那么</a:t>
                </a:r>
                <a14:m>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可能是局部最小值。如果</a:t>
                </a:r>
                <a14:m>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在</a:t>
                </a:r>
                <a14:m>
                  <m:oMath xmlns:m="http://schemas.openxmlformats.org/officeDocument/2006/math">
                    <m:r>
                      <a:rPr lang="en-US" altLang="zh-CN" i="1">
                        <a:latin typeface="Cambria Math" panose="02040503050406030204" charset="0"/>
                        <a:cs typeface="Cambria Math" panose="02040503050406030204" charset="0"/>
                      </a:rPr>
                      <m:t>𝑥</m:t>
                    </m:r>
                  </m:oMath>
                </a14:m>
                <a:r>
                  <a:rPr lang="zh-CN" altLang="en-US">
                    <a:latin typeface="Cambria Math" panose="02040503050406030204" charset="0"/>
                    <a:cs typeface="Cambria Math" panose="02040503050406030204" charset="0"/>
                  </a:rPr>
                  <a:t>处的值是整个域中目标函数的最小值，那么</a:t>
                </a:r>
                <a14:m>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是全局最小值。 例如，给定函数</a:t>
                </a:r>
                <a:endParaRPr lang="zh-CN" altLang="en-US">
                  <a:latin typeface="Cambria Math" panose="02040503050406030204" charset="0"/>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756285" y="2167890"/>
                <a:ext cx="10175240" cy="1271905"/>
              </a:xfrm>
              <a:prstGeom prst="rect">
                <a:avLst/>
              </a:prstGeom>
              <a:blipFill rotWithShape="1">
                <a:blip r:embed="rId2"/>
                <a:stretch>
                  <a:fillRect/>
                </a:stretch>
              </a:blipFill>
            </p:spPr>
            <p:txBody>
              <a:bodyPr/>
              <a:lstStyle/>
              <a:p>
                <a:r>
                  <a:rPr lang="zh-CN" altLang="en-US">
                    <a:noFill/>
                  </a:rPr>
                  <a:t> </a:t>
                </a:r>
              </a:p>
            </p:txBody>
          </p:sp>
        </mc:Fallback>
      </mc:AlternateContent>
      <p:graphicFrame>
        <p:nvGraphicFramePr>
          <p:cNvPr id="5" name="对象 4">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5" name="" r:id="rId3" imgW="114300" imgH="215900" progId="Equation.KSEE3">
                  <p:embed/>
                </p:oleObj>
              </mc:Choice>
              <mc:Fallback>
                <p:oleObj name="" r:id="rId3" imgW="114300" imgH="215900" progId="Equation.KSEE3">
                  <p:embed/>
                  <p:pic>
                    <p:nvPicPr>
                      <p:cNvPr id="0" name="图片 1024"/>
                      <p:cNvPicPr/>
                      <p:nvPr/>
                    </p:nvPicPr>
                    <p:blipFill>
                      <a:blip r:embed="rId4"/>
                      <a:stretch>
                        <a:fillRect/>
                      </a:stretch>
                    </p:blipFill>
                    <p:spPr>
                      <a:xfrm>
                        <a:off x="6038850" y="3321050"/>
                        <a:ext cx="114300" cy="215900"/>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6" name="" r:id="rId5" imgW="114300" imgH="215900" progId="Equation.KSEE3">
                  <p:embed/>
                </p:oleObj>
              </mc:Choice>
              <mc:Fallback>
                <p:oleObj name="" r:id="rId5" imgW="114300" imgH="215900" progId="Equation.KSEE3">
                  <p:embed/>
                  <p:pic>
                    <p:nvPicPr>
                      <p:cNvPr id="0" name="图片 1025"/>
                      <p:cNvPicPr/>
                      <p:nvPr/>
                    </p:nvPicPr>
                    <p:blipFill>
                      <a:blip r:embed="rId4"/>
                      <a:stretch>
                        <a:fillRect/>
                      </a:stretch>
                    </p:blipFill>
                    <p:spPr>
                      <a:xfrm>
                        <a:off x="6038850" y="3321050"/>
                        <a:ext cx="114300" cy="2159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13" name="文本框 12"/>
              <p:cNvSpPr txBox="1"/>
              <p:nvPr/>
            </p:nvSpPr>
            <p:spPr>
              <a:xfrm>
                <a:off x="908685" y="3512820"/>
                <a:ext cx="10183495" cy="550545"/>
              </a:xfrm>
              <a:prstGeom prst="rect">
                <a:avLst/>
              </a:prstGeom>
              <a:noFill/>
            </p:spPr>
            <p:txBody>
              <a:bodyPr wrap="square" rtlCol="0">
                <a:noAutofit/>
              </a:bodyPr>
              <a:p>
                <a:pPr>
                  <a:lnSpc>
                    <a:spcPct val="140000"/>
                  </a:lnSpc>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charset="0"/>
                          <a:cs typeface="Cambria Math" panose="02040503050406030204" charset="0"/>
                        </a:rPr>
                        <m:t>𝑓</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𝑥</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𝑥</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𝑐𝑜𝑠</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𝜋</m:t>
                      </m:r>
                      <m:r>
                        <a:rPr lang="en-US" altLang="zh-CN" sz="2000" i="1">
                          <a:latin typeface="Cambria Math" panose="02040503050406030204" charset="0"/>
                          <a:cs typeface="Cambria Math" panose="02040503050406030204" charset="0"/>
                        </a:rPr>
                        <m:t>𝑥</m:t>
                      </m:r>
                      <m:r>
                        <a:rPr lang="en-US" altLang="zh-CN" sz="2000" i="1">
                          <a:latin typeface="Cambria Math" panose="02040503050406030204" charset="0"/>
                          <a:cs typeface="Cambria Math" panose="02040503050406030204" charset="0"/>
                        </a:rPr>
                        <m:t>)     </m:t>
                      </m:r>
                      <m:r>
                        <a:rPr lang="en-US" altLang="zh-CN" sz="2000" i="1">
                          <a:latin typeface="Cambria Math" panose="02040503050406030204" charset="0"/>
                          <a:cs typeface="Cambria Math" panose="02040503050406030204" charset="0"/>
                        </a:rPr>
                        <m:t>𝑓𝑜𝑟</m:t>
                      </m:r>
                      <m:r>
                        <a:rPr lang="en-US" altLang="zh-CN" sz="2000" i="1">
                          <a:latin typeface="Cambria Math" panose="02040503050406030204" charset="0"/>
                          <a:cs typeface="Cambria Math" panose="02040503050406030204" charset="0"/>
                        </a:rPr>
                        <m:t> </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 </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𝑥</m:t>
                      </m:r>
                      <m:r>
                        <a:rPr lang="en-US" altLang="zh-CN" sz="2000" i="1">
                          <a:latin typeface="Cambria Math" panose="02040503050406030204" charset="0"/>
                          <a:cs typeface="Cambria Math" panose="02040503050406030204" charset="0"/>
                        </a:rPr>
                        <m:t> ≤</m:t>
                      </m:r>
                      <m:r>
                        <a:rPr lang="en-US" altLang="zh-CN" sz="2000" i="1">
                          <a:latin typeface="Cambria Math" panose="02040503050406030204" charset="0"/>
                          <a:cs typeface="Cambria Math" panose="02040503050406030204" charset="0"/>
                        </a:rPr>
                        <m:t>2</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0</m:t>
                      </m:r>
                    </m:oMath>
                  </m:oMathPara>
                </a14:m>
                <a:endParaRPr lang="zh-CN" altLang="en-US" sz="2000"/>
              </a:p>
            </p:txBody>
          </p:sp>
        </mc:Choice>
        <mc:Fallback>
          <p:sp>
            <p:nvSpPr>
              <p:cNvPr id="13" name="文本框 12"/>
              <p:cNvSpPr txBox="1">
                <a:spLocks noRot="1" noChangeAspect="1" noMove="1" noResize="1" noEditPoints="1" noAdjustHandles="1" noChangeArrowheads="1" noChangeShapeType="1" noTextEdit="1"/>
              </p:cNvSpPr>
              <p:nvPr/>
            </p:nvSpPr>
            <p:spPr>
              <a:xfrm>
                <a:off x="908685" y="3512820"/>
                <a:ext cx="10183495" cy="550545"/>
              </a:xfrm>
              <a:prstGeom prst="rect">
                <a:avLst/>
              </a:prstGeom>
              <a:blipFill rotWithShape="1">
                <a:blip r:embed="rId6"/>
                <a:stretch>
                  <a:fillRect/>
                </a:stretch>
              </a:blipFill>
            </p:spPr>
            <p:txBody>
              <a:bodyPr/>
              <a:lstStyle/>
              <a:p>
                <a:r>
                  <a:rPr lang="zh-CN" altLang="en-US">
                    <a:noFill/>
                  </a:rPr>
                  <a:t> </a:t>
                </a:r>
              </a:p>
            </p:txBody>
          </p:sp>
        </mc:Fallback>
      </mc:AlternateContent>
      <p:sp>
        <p:nvSpPr>
          <p:cNvPr id="14" name="文本框 13"/>
          <p:cNvSpPr txBox="1"/>
          <p:nvPr/>
        </p:nvSpPr>
        <p:spPr>
          <a:xfrm>
            <a:off x="908685" y="4467225"/>
            <a:ext cx="9323705" cy="368300"/>
          </a:xfrm>
          <a:prstGeom prst="rect">
            <a:avLst/>
          </a:prstGeom>
          <a:noFill/>
        </p:spPr>
        <p:txBody>
          <a:bodyPr wrap="square" rtlCol="0">
            <a:spAutoFit/>
          </a:bodyPr>
          <a:p>
            <a:r>
              <a:rPr lang="zh-CN" altLang="en-US"/>
              <a:t>我们可以近似该函数的局部最小值和全局最小值。</a:t>
            </a:r>
            <a:endParaRPr lang="zh-CN" altLang="en-US"/>
          </a:p>
        </p:txBody>
      </p:sp>
    </p:spTree>
    <p:custDataLst>
      <p:tags r:id="rId7"/>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rPr>
              <a:t>深度学习中的优化</a:t>
            </a:r>
            <a:r>
              <a:rPr lang="zh-CN" altLang="en-US" sz="4000" b="1">
                <a:solidFill>
                  <a:srgbClr val="A31F34"/>
                </a:solidFill>
              </a:rPr>
              <a:t>挑战</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局部最小值</a:t>
            </a:r>
            <a:endParaRPr lang="zh-CN" altLang="en-US" sz="2800" b="1"/>
          </a:p>
        </p:txBody>
      </p:sp>
      <p:graphicFrame>
        <p:nvGraphicFramePr>
          <p:cNvPr id="5" name="对象 4">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5"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6038850" y="3321050"/>
                        <a:ext cx="114300" cy="215900"/>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6" name="" r:id="rId4" imgW="114300" imgH="215900" progId="Equation.KSEE3">
                  <p:embed/>
                </p:oleObj>
              </mc:Choice>
              <mc:Fallback>
                <p:oleObj name="" r:id="rId4" imgW="114300" imgH="215900" progId="Equation.KSEE3">
                  <p:embed/>
                  <p:pic>
                    <p:nvPicPr>
                      <p:cNvPr id="0" name="图片 1025"/>
                      <p:cNvPicPr/>
                      <p:nvPr/>
                    </p:nvPicPr>
                    <p:blipFill>
                      <a:blip r:embed="rId3"/>
                      <a:stretch>
                        <a:fillRect/>
                      </a:stretch>
                    </p:blipFill>
                    <p:spPr>
                      <a:xfrm>
                        <a:off x="6038850" y="3321050"/>
                        <a:ext cx="114300" cy="215900"/>
                      </a:xfrm>
                      <a:prstGeom prst="rect">
                        <a:avLst/>
                      </a:prstGeom>
                    </p:spPr>
                  </p:pic>
                </p:oleObj>
              </mc:Fallback>
            </mc:AlternateContent>
          </a:graphicData>
        </a:graphic>
      </p:graphicFrame>
      <p:pic>
        <p:nvPicPr>
          <p:cNvPr id="3" name="图片 2"/>
          <p:cNvPicPr>
            <a:picLocks noChangeAspect="1"/>
          </p:cNvPicPr>
          <p:nvPr/>
        </p:nvPicPr>
        <p:blipFill>
          <a:blip r:embed="rId5"/>
          <a:srcRect t="1572" r="22086"/>
          <a:stretch>
            <a:fillRect/>
          </a:stretch>
        </p:blipFill>
        <p:spPr>
          <a:xfrm>
            <a:off x="679450" y="2167890"/>
            <a:ext cx="4800600" cy="2306320"/>
          </a:xfrm>
          <a:prstGeom prst="rect">
            <a:avLst/>
          </a:prstGeom>
        </p:spPr>
      </p:pic>
      <p:pic>
        <p:nvPicPr>
          <p:cNvPr id="7" name="图片 6"/>
          <p:cNvPicPr>
            <a:picLocks noChangeAspect="1"/>
          </p:cNvPicPr>
          <p:nvPr/>
        </p:nvPicPr>
        <p:blipFill>
          <a:blip r:embed="rId6"/>
          <a:stretch>
            <a:fillRect/>
          </a:stretch>
        </p:blipFill>
        <p:spPr>
          <a:xfrm>
            <a:off x="7235190" y="1891665"/>
            <a:ext cx="4413250" cy="2860040"/>
          </a:xfrm>
          <a:prstGeom prst="rect">
            <a:avLst/>
          </a:prstGeom>
        </p:spPr>
      </p:pic>
      <p:sp>
        <p:nvSpPr>
          <p:cNvPr id="8" name="右箭头 7"/>
          <p:cNvSpPr/>
          <p:nvPr/>
        </p:nvSpPr>
        <p:spPr>
          <a:xfrm>
            <a:off x="5967095" y="3079115"/>
            <a:ext cx="979170" cy="485775"/>
          </a:xfrm>
          <a:prstGeom prst="rightArrow">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679450" y="4739005"/>
            <a:ext cx="10619105" cy="1561465"/>
          </a:xfrm>
          <a:prstGeom prst="rect">
            <a:avLst/>
          </a:prstGeom>
          <a:noFill/>
        </p:spPr>
        <p:txBody>
          <a:bodyPr wrap="square" rtlCol="0">
            <a:noAutofit/>
          </a:bodyPr>
          <a:p>
            <a:pPr>
              <a:lnSpc>
                <a:spcPct val="130000"/>
              </a:lnSpc>
            </a:pPr>
            <a:r>
              <a:rPr lang="zh-CN" altLang="en-US"/>
              <a:t>深度学习模型的目标函数通常有许多局部最优解。当优化问题的数值解接近局部最优值时，随着目标函数解的梯度接近或变为零，通过最终迭代获得的数值解可能仅使目标函数局部最优，而不是全局最优。只有一定程度的噪声可能会使参数跳出局部最小值。事实上，这是小批量随机梯度下降的有利特性之一。在这种情况下，小批量上梯度的自然变化能够将参数从局部极小值中跳出。</a:t>
            </a:r>
            <a:endParaRPr lang="zh-CN" altLang="en-US"/>
          </a:p>
        </p:txBody>
      </p:sp>
    </p:spTree>
    <p:custDataLst>
      <p:tags r:id="rId7"/>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rPr>
              <a:t>深度学习中的</a:t>
            </a:r>
            <a:r>
              <a:rPr lang="zh-CN" altLang="en-US" sz="4000" b="1">
                <a:solidFill>
                  <a:srgbClr val="A31F34"/>
                </a:solidFill>
                <a:sym typeface="+mn-ea"/>
              </a:rPr>
              <a:t>优化挑战</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鞍点</a:t>
            </a:r>
            <a:endParaRPr lang="zh-CN" altLang="en-US" sz="2800" b="1"/>
          </a:p>
        </p:txBody>
      </p:sp>
      <mc:AlternateContent xmlns:mc="http://schemas.openxmlformats.org/markup-compatibility/2006">
        <mc:Choice xmlns:a14="http://schemas.microsoft.com/office/drawing/2010/main" Requires="a14">
          <p:sp>
            <p:nvSpPr>
              <p:cNvPr id="12" name="文本框 11"/>
              <p:cNvSpPr txBox="1"/>
              <p:nvPr/>
            </p:nvSpPr>
            <p:spPr>
              <a:xfrm>
                <a:off x="756285" y="2019300"/>
                <a:ext cx="10175240" cy="1252855"/>
              </a:xfrm>
              <a:prstGeom prst="rect">
                <a:avLst/>
              </a:prstGeom>
              <a:noFill/>
            </p:spPr>
            <p:txBody>
              <a:bodyPr wrap="square" rtlCol="0">
                <a:spAutoFit/>
              </a:bodyPr>
              <a:p>
                <a:pPr>
                  <a:lnSpc>
                    <a:spcPct val="140000"/>
                  </a:lnSpc>
                </a:pPr>
                <a:r>
                  <a:rPr lang="zh-CN" altLang="en-US"/>
                  <a:t>除了局部最小值之外，鞍点是梯度消失的另一个原因。鞍点（saddle point）是指函数的所有梯度都消失但既不是全局最小值也不是局部最小值的任何位置。考虑函数</a:t>
                </a:r>
                <a14:m>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3</m:t>
                    </m:r>
                  </m:oMath>
                </a14:m>
                <a:r>
                  <a:rPr lang="zh-CN" altLang="en-US"/>
                  <a:t>。它的一阶和二阶导数在时消失。这时优化可能会停止，</a:t>
                </a:r>
                <a:r>
                  <a:rPr lang="zh-CN" altLang="en-US"/>
                  <a:t>但它不是最小值。</a:t>
                </a:r>
                <a:endParaRPr lang="zh-CN" altLang="en-US"/>
              </a:p>
            </p:txBody>
          </p:sp>
        </mc:Choice>
        <mc:Fallback>
          <p:sp>
            <p:nvSpPr>
              <p:cNvPr id="12" name="文本框 11"/>
              <p:cNvSpPr txBox="1">
                <a:spLocks noRot="1" noChangeAspect="1" noMove="1" noResize="1" noEditPoints="1" noAdjustHandles="1" noChangeArrowheads="1" noChangeShapeType="1" noTextEdit="1"/>
              </p:cNvSpPr>
              <p:nvPr/>
            </p:nvSpPr>
            <p:spPr>
              <a:xfrm>
                <a:off x="756285" y="2019300"/>
                <a:ext cx="10175240" cy="1252855"/>
              </a:xfrm>
              <a:prstGeom prst="rect">
                <a:avLst/>
              </a:prstGeom>
              <a:blipFill rotWithShape="1">
                <a:blip r:embed="rId2"/>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3"/>
          <a:srcRect l="3664" t="1614" r="11517" b="4515"/>
          <a:stretch>
            <a:fillRect/>
          </a:stretch>
        </p:blipFill>
        <p:spPr>
          <a:xfrm>
            <a:off x="4050030" y="3560445"/>
            <a:ext cx="3587115" cy="2548255"/>
          </a:xfrm>
          <a:prstGeom prst="rect">
            <a:avLst/>
          </a:prstGeom>
        </p:spPr>
      </p:pic>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40715" y="594995"/>
            <a:ext cx="4263390" cy="807085"/>
          </a:xfrm>
        </p:spPr>
        <p:txBody>
          <a:bodyPr>
            <a:normAutofit/>
          </a:bodyPr>
          <a:p>
            <a:pPr algn="l"/>
            <a:r>
              <a:rPr lang="zh-CN" altLang="en-US" sz="4000" b="1">
                <a:solidFill>
                  <a:srgbClr val="A31F34"/>
                </a:solidFill>
              </a:rPr>
              <a:t>内容</a:t>
            </a:r>
            <a:r>
              <a:rPr lang="zh-CN" altLang="en-US" sz="4000" b="1">
                <a:solidFill>
                  <a:srgbClr val="A31F34"/>
                </a:solidFill>
              </a:rPr>
              <a:t>概要</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buClrTx/>
              <a:buSzTx/>
              <a:buFontTx/>
            </a:pPr>
            <a:r>
              <a:rPr lang="zh-CN" altLang="en-US" sz="1800">
                <a:solidFill>
                  <a:schemeClr val="bg1"/>
                </a:solidFill>
                <a:sym typeface="+mn-ea"/>
              </a:rPr>
              <a:t>深度学习中的优化算法研究</a:t>
            </a:r>
            <a:r>
              <a:rPr lang="en-US" altLang="zh-CN" sz="1800">
                <a:solidFill>
                  <a:srgbClr val="A31F34"/>
                </a:solidFill>
                <a:sym typeface="+mn-ea"/>
              </a:rPr>
              <a:t>                                                                                                                   </a:t>
            </a:r>
            <a:r>
              <a:rPr lang="en-US" altLang="zh-CN" sz="1800">
                <a:solidFill>
                  <a:schemeClr val="bg1"/>
                </a:solidFill>
                <a:sym typeface="+mn-ea"/>
                <a:hlinkClick r:id="rId2" action="ppaction://hlinkfile">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https://djttt.github.io</a:t>
            </a:r>
            <a:endParaRPr lang="en-US" altLang="zh-CN" sz="1800">
              <a:solidFill>
                <a:schemeClr val="bg1"/>
              </a:solidFill>
              <a:sym typeface="+mn-ea"/>
              <a:hlinkClick r:id="rId2" action="ppaction://hlinkfile">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endParaRPr>
          </a:p>
        </p:txBody>
      </p:sp>
      <p:pic>
        <p:nvPicPr>
          <p:cNvPr id="4" name="图片 3"/>
          <p:cNvPicPr>
            <a:picLocks noChangeAspect="1"/>
          </p:cNvPicPr>
          <p:nvPr/>
        </p:nvPicPr>
        <p:blipFill>
          <a:blip r:embed="rId3"/>
          <a:stretch>
            <a:fillRect/>
          </a:stretch>
        </p:blipFill>
        <p:spPr>
          <a:xfrm>
            <a:off x="8691245" y="1270"/>
            <a:ext cx="3500120" cy="6435090"/>
          </a:xfrm>
          <a:prstGeom prst="rect">
            <a:avLst/>
          </a:prstGeom>
        </p:spPr>
      </p:pic>
      <p:sp>
        <p:nvSpPr>
          <p:cNvPr id="3" name="文本框 2"/>
          <p:cNvSpPr txBox="1"/>
          <p:nvPr/>
        </p:nvSpPr>
        <p:spPr>
          <a:xfrm>
            <a:off x="814070" y="1633220"/>
            <a:ext cx="5343525" cy="460375"/>
          </a:xfrm>
          <a:prstGeom prst="rect">
            <a:avLst/>
          </a:prstGeom>
          <a:noFill/>
        </p:spPr>
        <p:txBody>
          <a:bodyPr wrap="square" rtlCol="0">
            <a:spAutoFit/>
          </a:bodyPr>
          <a:p>
            <a:r>
              <a:rPr lang="en-US" altLang="zh-CN" sz="2400">
                <a:sym typeface="+mn-ea"/>
              </a:rPr>
              <a:t>•</a:t>
            </a:r>
            <a:r>
              <a:rPr lang="en-US" altLang="zh-CN"/>
              <a:t>   </a:t>
            </a:r>
            <a:r>
              <a:rPr lang="zh-CN" altLang="en-US"/>
              <a:t>深度学习的</a:t>
            </a:r>
            <a:r>
              <a:rPr lang="zh-CN" altLang="en-US"/>
              <a:t>应用</a:t>
            </a:r>
            <a:endParaRPr lang="zh-CN" altLang="en-US"/>
          </a:p>
        </p:txBody>
      </p:sp>
      <p:sp>
        <p:nvSpPr>
          <p:cNvPr id="5" name="文本框 4"/>
          <p:cNvSpPr txBox="1"/>
          <p:nvPr/>
        </p:nvSpPr>
        <p:spPr>
          <a:xfrm>
            <a:off x="814070" y="2232660"/>
            <a:ext cx="5343525" cy="423545"/>
          </a:xfrm>
          <a:prstGeom prst="rect">
            <a:avLst/>
          </a:prstGeom>
          <a:noFill/>
        </p:spPr>
        <p:txBody>
          <a:bodyPr wrap="square" rtlCol="0">
            <a:spAutoFit/>
          </a:bodyPr>
          <a:p>
            <a:pPr>
              <a:lnSpc>
                <a:spcPct val="90000"/>
              </a:lnSpc>
            </a:pPr>
            <a:r>
              <a:rPr lang="en-US" altLang="zh-CN" sz="2400"/>
              <a:t>•</a:t>
            </a:r>
            <a:r>
              <a:rPr lang="en-US" altLang="zh-CN"/>
              <a:t>   </a:t>
            </a:r>
            <a:r>
              <a:rPr lang="zh-CN" altLang="en-US"/>
              <a:t>深度学习中的优化</a:t>
            </a:r>
            <a:r>
              <a:rPr lang="zh-CN" altLang="en-US"/>
              <a:t>挑战</a:t>
            </a:r>
            <a:endParaRPr lang="zh-CN" altLang="en-US"/>
          </a:p>
        </p:txBody>
      </p:sp>
      <p:sp>
        <p:nvSpPr>
          <p:cNvPr id="6" name="文本框 5"/>
          <p:cNvSpPr txBox="1"/>
          <p:nvPr/>
        </p:nvSpPr>
        <p:spPr>
          <a:xfrm>
            <a:off x="814070" y="2832100"/>
            <a:ext cx="5343525" cy="460375"/>
          </a:xfrm>
          <a:prstGeom prst="rect">
            <a:avLst/>
          </a:prstGeom>
          <a:noFill/>
        </p:spPr>
        <p:txBody>
          <a:bodyPr wrap="square" rtlCol="0">
            <a:spAutoFit/>
          </a:bodyPr>
          <a:p>
            <a:r>
              <a:rPr lang="en-US" altLang="zh-CN" sz="2400"/>
              <a:t>•</a:t>
            </a:r>
            <a:r>
              <a:rPr lang="en-US" altLang="zh-CN"/>
              <a:t>   </a:t>
            </a:r>
            <a:r>
              <a:rPr lang="zh-CN" altLang="en-US"/>
              <a:t>深度学习的</a:t>
            </a:r>
            <a:r>
              <a:rPr lang="zh-CN" altLang="en-US"/>
              <a:t>各种优化</a:t>
            </a:r>
            <a:r>
              <a:rPr lang="zh-CN" altLang="en-US"/>
              <a:t>算法</a:t>
            </a:r>
            <a:endParaRPr lang="zh-CN" altLang="en-US"/>
          </a:p>
        </p:txBody>
      </p:sp>
      <p:sp>
        <p:nvSpPr>
          <p:cNvPr id="7" name="文本框 6"/>
          <p:cNvSpPr txBox="1"/>
          <p:nvPr/>
        </p:nvSpPr>
        <p:spPr>
          <a:xfrm>
            <a:off x="814070" y="3431540"/>
            <a:ext cx="5343525" cy="460375"/>
          </a:xfrm>
          <a:prstGeom prst="rect">
            <a:avLst/>
          </a:prstGeom>
          <a:noFill/>
        </p:spPr>
        <p:txBody>
          <a:bodyPr wrap="square" rtlCol="0">
            <a:spAutoFit/>
          </a:bodyPr>
          <a:p>
            <a:r>
              <a:rPr lang="en-US" altLang="zh-CN" sz="2400"/>
              <a:t>• </a:t>
            </a:r>
            <a:r>
              <a:rPr lang="en-US" altLang="zh-CN"/>
              <a:t>  </a:t>
            </a:r>
            <a:r>
              <a:rPr lang="zh-CN" altLang="en-US"/>
              <a:t>各类优化算法的</a:t>
            </a:r>
            <a:r>
              <a:rPr lang="zh-CN" altLang="en-US"/>
              <a:t>特点</a:t>
            </a:r>
            <a:endParaRPr lang="zh-CN" altLang="en-US"/>
          </a:p>
        </p:txBody>
      </p:sp>
    </p:spTree>
    <p:custDataLst>
      <p:tags r:id="rId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rPr>
              <a:t>深度学习中的</a:t>
            </a:r>
            <a:r>
              <a:rPr lang="zh-CN" altLang="en-US" sz="4000" b="1">
                <a:solidFill>
                  <a:srgbClr val="A31F34"/>
                </a:solidFill>
                <a:sym typeface="+mn-ea"/>
              </a:rPr>
              <a:t>优化挑战</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鞍点</a:t>
            </a:r>
            <a:endParaRPr lang="zh-CN" altLang="en-US" sz="2800" b="1"/>
          </a:p>
        </p:txBody>
      </p:sp>
      <mc:AlternateContent xmlns:mc="http://schemas.openxmlformats.org/markup-compatibility/2006">
        <mc:Choice xmlns:a14="http://schemas.microsoft.com/office/drawing/2010/main" Requires="a14">
          <p:sp>
            <p:nvSpPr>
              <p:cNvPr id="12" name="文本框 11"/>
              <p:cNvSpPr txBox="1"/>
              <p:nvPr/>
            </p:nvSpPr>
            <p:spPr>
              <a:xfrm>
                <a:off x="756285" y="2167890"/>
                <a:ext cx="10645775" cy="1261110"/>
              </a:xfrm>
              <a:prstGeom prst="rect">
                <a:avLst/>
              </a:prstGeom>
              <a:noFill/>
            </p:spPr>
            <p:txBody>
              <a:bodyPr wrap="square" rtlCol="0">
                <a:noAutofit/>
              </a:bodyPr>
              <a:p>
                <a:pPr>
                  <a:lnSpc>
                    <a:spcPct val="140000"/>
                  </a:lnSpc>
                </a:pPr>
                <a:r>
                  <a:rPr lang="zh-CN" altLang="en-US"/>
                  <a:t>较高维度的鞍点甚至更加隐蔽。考虑这个函数</a:t>
                </a:r>
                <a14:m>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𝑦</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𝑥</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𝑦</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它的鞍点为</a:t>
                </a:r>
                <a:r>
                  <a:rPr lang="en-US" altLang="zh-CN">
                    <a:latin typeface="Cambria Math" panose="02040503050406030204" charset="0"/>
                    <a:cs typeface="Cambria Math" panose="02040503050406030204" charset="0"/>
                  </a:rPr>
                  <a:t>(0, 0)</a:t>
                </a:r>
                <a:r>
                  <a:rPr lang="zh-CN" altLang="en-US">
                    <a:latin typeface="Cambria Math" panose="02040503050406030204" charset="0"/>
                    <a:cs typeface="Cambria Math" panose="02040503050406030204" charset="0"/>
                  </a:rPr>
                  <a:t>。这是关于</a:t>
                </a:r>
                <a14:m>
                  <m:oMath xmlns:m="http://schemas.openxmlformats.org/officeDocument/2006/math">
                    <m:r>
                      <a:rPr lang="en-US" altLang="zh-CN" i="1">
                        <a:latin typeface="Cambria Math" panose="02040503050406030204" charset="0"/>
                        <a:cs typeface="Cambria Math" panose="02040503050406030204" charset="0"/>
                      </a:rPr>
                      <m:t>𝑦</m:t>
                    </m:r>
                  </m:oMath>
                </a14:m>
                <a:r>
                  <a:rPr lang="zh-CN" altLang="en-US">
                    <a:latin typeface="Cambria Math" panose="02040503050406030204" charset="0"/>
                    <a:cs typeface="Cambria Math" panose="02040503050406030204" charset="0"/>
                  </a:rPr>
                  <a:t>的最大值，也是关于</a:t>
                </a:r>
                <a14:m>
                  <m:oMath xmlns:m="http://schemas.openxmlformats.org/officeDocument/2006/math">
                    <m:r>
                      <a:rPr lang="en-US" altLang="zh-CN" i="1">
                        <a:latin typeface="Cambria Math" panose="02040503050406030204" charset="0"/>
                        <a:cs typeface="Cambria Math" panose="02040503050406030204" charset="0"/>
                      </a:rPr>
                      <m:t>𝑥</m:t>
                    </m:r>
                  </m:oMath>
                </a14:m>
                <a:r>
                  <a:rPr lang="zh-CN" altLang="en-US">
                    <a:latin typeface="Cambria Math" panose="02040503050406030204" charset="0"/>
                    <a:cs typeface="Cambria Math" panose="02040503050406030204" charset="0"/>
                  </a:rPr>
                  <a:t>的最小值。此外，它看起来像个马鞍，这就</a:t>
                </a:r>
                <a:r>
                  <a:rPr lang="en-US" altLang="zh-CN">
                    <a:latin typeface="Cambria Math" panose="02040503050406030204" charset="0"/>
                    <a:cs typeface="Cambria Math" panose="02040503050406030204" charset="0"/>
                  </a:rPr>
                  <a:t>是鞍点的名字由来。</a:t>
                </a:r>
                <a:endParaRPr lang="en-US" altLang="zh-CN">
                  <a:latin typeface="Cambria Math" panose="02040503050406030204" charset="0"/>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756285" y="2167890"/>
                <a:ext cx="10645775" cy="1261110"/>
              </a:xfrm>
              <a:prstGeom prst="rect">
                <a:avLst/>
              </a:prstGeom>
              <a:blipFill rotWithShape="1">
                <a:blip r:embed="rId2"/>
                <a:stretch>
                  <a:fillRect r="-298"/>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8183245" y="3381375"/>
            <a:ext cx="3105785" cy="2569210"/>
          </a:xfrm>
          <a:prstGeom prst="rect">
            <a:avLst/>
          </a:prstGeom>
        </p:spPr>
      </p:pic>
      <p:pic>
        <p:nvPicPr>
          <p:cNvPr id="7" name="图片 6"/>
          <p:cNvPicPr>
            <a:picLocks noChangeAspect="1"/>
          </p:cNvPicPr>
          <p:nvPr/>
        </p:nvPicPr>
        <p:blipFill>
          <a:blip r:embed="rId4"/>
          <a:srcRect r="13771"/>
          <a:stretch>
            <a:fillRect/>
          </a:stretch>
        </p:blipFill>
        <p:spPr>
          <a:xfrm>
            <a:off x="756285" y="3429000"/>
            <a:ext cx="5379720" cy="2571750"/>
          </a:xfrm>
          <a:prstGeom prst="rect">
            <a:avLst/>
          </a:prstGeom>
        </p:spPr>
      </p:pic>
      <p:sp>
        <p:nvSpPr>
          <p:cNvPr id="8" name="右箭头 7"/>
          <p:cNvSpPr/>
          <p:nvPr/>
        </p:nvSpPr>
        <p:spPr>
          <a:xfrm>
            <a:off x="6901180" y="4456430"/>
            <a:ext cx="979170" cy="485775"/>
          </a:xfrm>
          <a:prstGeom prst="rightArrow">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5"/>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rPr>
              <a:t>深度学习中的</a:t>
            </a:r>
            <a:r>
              <a:rPr lang="zh-CN" altLang="en-US" sz="4000" b="1">
                <a:solidFill>
                  <a:srgbClr val="A31F34"/>
                </a:solidFill>
                <a:sym typeface="+mn-ea"/>
              </a:rPr>
              <a:t>优化挑战</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梯度消失</a:t>
            </a:r>
            <a:endParaRPr lang="zh-CN" altLang="en-US" sz="2800" b="1"/>
          </a:p>
        </p:txBody>
      </p:sp>
      <mc:AlternateContent xmlns:mc="http://schemas.openxmlformats.org/markup-compatibility/2006">
        <mc:Choice xmlns:a14="http://schemas.microsoft.com/office/drawing/2010/main" Requires="a14">
          <p:sp>
            <p:nvSpPr>
              <p:cNvPr id="12" name="文本框 11"/>
              <p:cNvSpPr txBox="1"/>
              <p:nvPr/>
            </p:nvSpPr>
            <p:spPr>
              <a:xfrm>
                <a:off x="756285" y="2167890"/>
                <a:ext cx="10175240" cy="1795145"/>
              </a:xfrm>
              <a:prstGeom prst="rect">
                <a:avLst/>
              </a:prstGeom>
              <a:noFill/>
            </p:spPr>
            <p:txBody>
              <a:bodyPr wrap="square" rtlCol="0">
                <a:noAutofit/>
              </a:bodyPr>
              <a:p>
                <a:pPr>
                  <a:lnSpc>
                    <a:spcPct val="140000"/>
                  </a:lnSpc>
                </a:pPr>
                <a:r>
                  <a:rPr lang="zh-CN" altLang="en-US"/>
                  <a:t>可能遇到的最隐蔽问题是梯度消失。例如，假设我们想最小化函数</a:t>
                </a:r>
                <a14:m>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𝑡𝑎𝑛ℎ</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oMath>
                </a14:m>
                <a:r>
                  <a:rPr lang="zh-CN" altLang="en-US"/>
                  <a:t>，然后我们恰好从</a:t>
                </a:r>
                <a14:m>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oMath>
                </a14:m>
                <a:r>
                  <a:rPr lang="zh-CN" altLang="en-US"/>
                  <a:t>开始。正如我们所看到的那样， </a:t>
                </a:r>
                <a14:m>
                  <m:oMath xmlns:m="http://schemas.openxmlformats.org/officeDocument/2006/math">
                    <m:r>
                      <a:rPr lang="en-US" altLang="zh-CN" i="1">
                        <a:latin typeface="Cambria Math" panose="02040503050406030204" charset="0"/>
                        <a:cs typeface="Cambria Math" panose="02040503050406030204" charset="0"/>
                      </a:rPr>
                      <m:t>𝑓</m:t>
                    </m:r>
                  </m:oMath>
                </a14:m>
                <a:r>
                  <a:rPr lang="zh-CN" altLang="en-US"/>
                  <a:t>的梯度接近零。更具体地说，</a:t>
                </a:r>
                <a14:m>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𝑡𝑎𝑛ℎ</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𝑥</m:t>
                        </m:r>
                      </m:e>
                      <m:sup>
                        <m:r>
                          <a:rPr lang="en-US" altLang="zh-CN" i="1">
                            <a:latin typeface="Cambria Math" panose="02040503050406030204" charset="0"/>
                            <a:cs typeface="Cambria Math" panose="02040503050406030204" charset="0"/>
                          </a:rPr>
                          <m:t>2</m:t>
                        </m:r>
                      </m:sup>
                    </m:sSup>
                  </m:oMath>
                </a14:m>
                <a:r>
                  <a:rPr lang="zh-CN" altLang="en-US"/>
                  <a:t>因此</a:t>
                </a:r>
                <a14:m>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4</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0013</m:t>
                    </m:r>
                  </m:oMath>
                </a14:m>
                <a:r>
                  <a:rPr lang="zh-CN" altLang="en-US"/>
                  <a:t>。因此，在我们取得进展之前，优化将会停滞很长一段时间。事实证明，这是在引入ReLU激活函数之前训练深度学习模型相当棘手的原因之一。</a:t>
                </a:r>
                <a:endParaRPr lang="zh-CN" altLang="en-US"/>
              </a:p>
            </p:txBody>
          </p:sp>
        </mc:Choice>
        <mc:Fallback>
          <p:sp>
            <p:nvSpPr>
              <p:cNvPr id="12" name="文本框 11"/>
              <p:cNvSpPr txBox="1">
                <a:spLocks noRot="1" noChangeAspect="1" noMove="1" noResize="1" noEditPoints="1" noAdjustHandles="1" noChangeArrowheads="1" noChangeShapeType="1" noTextEdit="1"/>
              </p:cNvSpPr>
              <p:nvPr/>
            </p:nvSpPr>
            <p:spPr>
              <a:xfrm>
                <a:off x="756285" y="2167890"/>
                <a:ext cx="10175240" cy="1795145"/>
              </a:xfrm>
              <a:prstGeom prst="rect">
                <a:avLst/>
              </a:prstGeom>
              <a:blipFill rotWithShape="1">
                <a:blip r:embed="rId2"/>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4243705" y="4036060"/>
            <a:ext cx="3199765" cy="2167255"/>
          </a:xfrm>
          <a:prstGeom prst="rect">
            <a:avLst/>
          </a:prstGeom>
        </p:spPr>
      </p:pic>
    </p:spTree>
    <p:custDataLst>
      <p:tags r:id="rId4"/>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rPr>
              <a:t>深度学习中的</a:t>
            </a:r>
            <a:r>
              <a:rPr lang="zh-CN" altLang="en-US" sz="4000" b="1">
                <a:solidFill>
                  <a:srgbClr val="A31F34"/>
                </a:solidFill>
                <a:sym typeface="+mn-ea"/>
              </a:rPr>
              <a:t>优化挑战</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小结</a:t>
            </a:r>
            <a:endParaRPr lang="zh-CN" altLang="en-US" sz="2800" b="1"/>
          </a:p>
        </p:txBody>
      </p:sp>
      <p:sp>
        <p:nvSpPr>
          <p:cNvPr id="12" name="文本框 11"/>
          <p:cNvSpPr txBox="1"/>
          <p:nvPr/>
        </p:nvSpPr>
        <p:spPr>
          <a:xfrm>
            <a:off x="756285" y="2167890"/>
            <a:ext cx="10175240" cy="1390650"/>
          </a:xfrm>
          <a:prstGeom prst="rect">
            <a:avLst/>
          </a:prstGeom>
          <a:noFill/>
        </p:spPr>
        <p:txBody>
          <a:bodyPr wrap="square" rtlCol="0">
            <a:noAutofit/>
          </a:bodyPr>
          <a:p>
            <a:pPr>
              <a:lnSpc>
                <a:spcPct val="140000"/>
              </a:lnSpc>
            </a:pPr>
            <a:r>
              <a:t>正如我们所看到的那样，深度学习的优化充满挑战。幸运的是，有一系列强大的算法表现</a:t>
            </a:r>
          </a:p>
          <a:p>
            <a:pPr>
              <a:lnSpc>
                <a:spcPct val="140000"/>
              </a:lnSpc>
            </a:pPr>
            <a:r>
              <a:t>良好，即使对于初学者也很容易使用。此外，没有必要找到最优解。</a:t>
            </a:r>
            <a:r>
              <a:rPr lang="zh-CN"/>
              <a:t>有时，</a:t>
            </a:r>
            <a:r>
              <a:t>局部最优解或其近似</a:t>
            </a:r>
          </a:p>
          <a:p>
            <a:pPr>
              <a:lnSpc>
                <a:spcPct val="140000"/>
              </a:lnSpc>
            </a:pPr>
            <a:r>
              <a:t>解仍然非常有用</a:t>
            </a:r>
          </a:p>
        </p:txBody>
      </p:sp>
      <p:sp>
        <p:nvSpPr>
          <p:cNvPr id="3" name="文本框 2"/>
          <p:cNvSpPr txBox="1"/>
          <p:nvPr/>
        </p:nvSpPr>
        <p:spPr>
          <a:xfrm>
            <a:off x="1238250" y="3604260"/>
            <a:ext cx="4051935" cy="368300"/>
          </a:xfrm>
          <a:prstGeom prst="rect">
            <a:avLst/>
          </a:prstGeom>
          <a:noFill/>
        </p:spPr>
        <p:txBody>
          <a:bodyPr wrap="square" rtlCol="0" anchor="t">
            <a:spAutoFit/>
          </a:bodyPr>
          <a:p>
            <a:r>
              <a:rPr lang="zh-CN" altLang="en-US">
                <a:latin typeface="微软雅黑" panose="020B0503020204020204" charset="-122"/>
                <a:ea typeface="微软雅黑" panose="020B0503020204020204" charset="-122"/>
              </a:rPr>
              <a:t>•</a:t>
            </a:r>
            <a:r>
              <a:rPr lang="en-US" altLang="zh-CN">
                <a:latin typeface="微软雅黑" panose="020B0503020204020204" charset="-122"/>
                <a:ea typeface="微软雅黑" panose="020B0503020204020204" charset="-122"/>
              </a:rPr>
              <a:t> 优化问题可能有许多局部最小值。</a:t>
            </a:r>
            <a:endParaRPr lang="en-US" altLang="zh-CN">
              <a:latin typeface="微软雅黑" panose="020B0503020204020204" charset="-122"/>
              <a:ea typeface="微软雅黑" panose="020B0503020204020204" charset="-122"/>
            </a:endParaRPr>
          </a:p>
        </p:txBody>
      </p:sp>
      <p:sp>
        <p:nvSpPr>
          <p:cNvPr id="7" name="文本框 6"/>
          <p:cNvSpPr txBox="1"/>
          <p:nvPr/>
        </p:nvSpPr>
        <p:spPr>
          <a:xfrm>
            <a:off x="1238250" y="4202430"/>
            <a:ext cx="6109970" cy="368300"/>
          </a:xfrm>
          <a:prstGeom prst="rect">
            <a:avLst/>
          </a:prstGeom>
          <a:noFill/>
        </p:spPr>
        <p:txBody>
          <a:bodyPr wrap="square" rtlCol="0" anchor="t">
            <a:spAutoFit/>
          </a:bodyPr>
          <a:p>
            <a:r>
              <a:rPr lang="zh-CN" altLang="en-US">
                <a:latin typeface="微软雅黑" panose="020B0503020204020204" charset="-122"/>
                <a:ea typeface="微软雅黑" panose="020B0503020204020204" charset="-122"/>
              </a:rPr>
              <a:t>•</a:t>
            </a:r>
            <a:r>
              <a:rPr lang="en-US" altLang="zh-CN">
                <a:latin typeface="微软雅黑" panose="020B0503020204020204" charset="-122"/>
                <a:ea typeface="微软雅黑" panose="020B0503020204020204" charset="-122"/>
              </a:rPr>
              <a:t> 一个问题可能有很多的鞍点，因为问题通常不是凸的。</a:t>
            </a:r>
            <a:endParaRPr lang="en-US" altLang="zh-CN">
              <a:latin typeface="微软雅黑" panose="020B0503020204020204" charset="-122"/>
              <a:ea typeface="微软雅黑" panose="020B0503020204020204" charset="-122"/>
            </a:endParaRPr>
          </a:p>
        </p:txBody>
      </p:sp>
      <p:sp>
        <p:nvSpPr>
          <p:cNvPr id="8" name="文本框 7"/>
          <p:cNvSpPr txBox="1"/>
          <p:nvPr/>
        </p:nvSpPr>
        <p:spPr>
          <a:xfrm>
            <a:off x="1238250" y="4871720"/>
            <a:ext cx="8018780" cy="368300"/>
          </a:xfrm>
          <a:prstGeom prst="rect">
            <a:avLst/>
          </a:prstGeom>
          <a:noFill/>
        </p:spPr>
        <p:txBody>
          <a:bodyPr wrap="square" rtlCol="0" anchor="t">
            <a:spAutoFit/>
          </a:bodyPr>
          <a:p>
            <a:r>
              <a:rPr lang="zh-CN" altLang="en-US">
                <a:latin typeface="微软雅黑" panose="020B0503020204020204" charset="-122"/>
                <a:ea typeface="微软雅黑" panose="020B0503020204020204" charset="-122"/>
              </a:rPr>
              <a:t>•</a:t>
            </a:r>
            <a:r>
              <a:rPr lang="en-US" altLang="zh-CN">
                <a:latin typeface="微软雅黑" panose="020B0503020204020204" charset="-122"/>
                <a:ea typeface="微软雅黑" panose="020B0503020204020204" charset="-122"/>
              </a:rPr>
              <a:t> 梯度消失可能会导致优化停滞</a:t>
            </a:r>
            <a:r>
              <a:rPr lang="zh-CN" altLang="en-US">
                <a:latin typeface="微软雅黑" panose="020B0503020204020204" charset="-122"/>
                <a:ea typeface="微软雅黑" panose="020B0503020204020204" charset="-122"/>
              </a:rPr>
              <a:t>，对参数进行良好的初始化也可能是有益的。</a:t>
            </a:r>
            <a:endParaRPr lang="zh-CN" altLang="en-US">
              <a:latin typeface="微软雅黑" panose="020B0503020204020204" charset="-122"/>
              <a:ea typeface="微软雅黑" panose="020B0503020204020204" charset="-122"/>
            </a:endParaRPr>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梯度下降</a:t>
            </a:r>
            <a:r>
              <a:rPr lang="zh-CN" altLang="en-US" sz="4000" b="1">
                <a:solidFill>
                  <a:srgbClr val="A31F34"/>
                </a:solidFill>
              </a:rPr>
              <a:t>优化</a:t>
            </a:r>
            <a:r>
              <a:rPr lang="zh-CN" altLang="en-US" sz="4000" b="1">
                <a:solidFill>
                  <a:srgbClr val="A31F34"/>
                </a:solidFill>
              </a:rPr>
              <a:t>算法</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梯度</a:t>
            </a:r>
            <a:r>
              <a:rPr lang="zh-CN" altLang="en-US" sz="2800" b="1"/>
              <a:t>下降</a:t>
            </a:r>
            <a:endParaRPr lang="zh-CN" altLang="en-US" sz="2800" b="1"/>
          </a:p>
        </p:txBody>
      </p:sp>
      <p:sp>
        <p:nvSpPr>
          <p:cNvPr id="12" name="文本框 11"/>
          <p:cNvSpPr txBox="1"/>
          <p:nvPr/>
        </p:nvSpPr>
        <p:spPr>
          <a:xfrm>
            <a:off x="756285" y="2167890"/>
            <a:ext cx="10175240" cy="1477645"/>
          </a:xfrm>
          <a:prstGeom prst="rect">
            <a:avLst/>
          </a:prstGeom>
          <a:noFill/>
        </p:spPr>
        <p:txBody>
          <a:bodyPr wrap="square" rtlCol="0">
            <a:noAutofit/>
          </a:bodyPr>
          <a:p>
            <a:pPr>
              <a:lnSpc>
                <a:spcPct val="140000"/>
              </a:lnSpc>
            </a:pPr>
            <a:r>
              <a:t>尽管梯度下降（gradient descent）很少直接用于深度学习， 但了解它是理解随机梯度下降算法的关键。 例如，由于学习率过大，优化问题可能会发散，这种现象早已在梯度下降中出现。</a:t>
            </a:r>
          </a:p>
        </p:txBody>
      </p:sp>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梯度下降</a:t>
            </a:r>
            <a:r>
              <a:rPr lang="zh-CN" altLang="en-US" sz="4000" b="1">
                <a:solidFill>
                  <a:srgbClr val="A31F34"/>
                </a:solidFill>
                <a:sym typeface="+mn-ea"/>
              </a:rPr>
              <a:t>优化算法</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一维梯度下降</a:t>
            </a:r>
            <a:endParaRPr lang="zh-CN" altLang="en-US" sz="2800" b="1"/>
          </a:p>
        </p:txBody>
      </p:sp>
      <mc:AlternateContent xmlns:mc="http://schemas.openxmlformats.org/markup-compatibility/2006">
        <mc:Choice xmlns:a14="http://schemas.microsoft.com/office/drawing/2010/main" Requires="a14">
          <p:sp>
            <p:nvSpPr>
              <p:cNvPr id="12" name="文本框 11"/>
              <p:cNvSpPr txBox="1"/>
              <p:nvPr/>
            </p:nvSpPr>
            <p:spPr>
              <a:xfrm>
                <a:off x="756285" y="1830705"/>
                <a:ext cx="10951210" cy="4754880"/>
              </a:xfrm>
              <a:prstGeom prst="rect">
                <a:avLst/>
              </a:prstGeom>
              <a:noFill/>
            </p:spPr>
            <p:txBody>
              <a:bodyPr wrap="square" rtlCol="0">
                <a:noAutofit/>
              </a:bodyPr>
              <a:p>
                <a:pPr>
                  <a:lnSpc>
                    <a:spcPct val="140000"/>
                  </a:lnSpc>
                </a:pPr>
                <a:r>
                  <a:t>为什么梯度下降算法可以优化目标函数？ 一维中的梯度下降</a:t>
                </a:r>
                <a:r>
                  <a:rPr lang="zh-CN"/>
                  <a:t>可以</a:t>
                </a:r>
                <a:r>
                  <a:t>给我们很好的启发。 考虑一类连续可微实值函数</a:t>
                </a:r>
                <a14:m>
                  <m:oMath xmlns:m="http://schemas.openxmlformats.org/officeDocument/2006/math">
                    <m:r>
                      <a:rPr lang="en-US" i="1">
                        <a:latin typeface="Cambria Math" panose="02040503050406030204" charset="0"/>
                        <a:cs typeface="Cambria Math" panose="02040503050406030204" charset="0"/>
                      </a:rPr>
                      <m:t>𝑓</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ℝ</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ℝ</m:t>
                    </m:r>
                  </m:oMath>
                </a14:m>
                <a:r>
                  <a:t>， 利用泰勒展开，我们可以得到</a:t>
                </a:r>
              </a:p>
              <a:p>
                <a:pPr>
                  <a:lnSpc>
                    <a:spcPct val="140000"/>
                  </a:lnSpc>
                </a:pPr>
                <a14:m>
                  <m:oMathPara xmlns:m="http://schemas.openxmlformats.org/officeDocument/2006/math">
                    <m:oMathParaPr>
                      <m:jc m:val="centerGroup"/>
                    </m:oMathParaPr>
                    <m:oMath xmlns:m="http://schemas.openxmlformats.org/officeDocument/2006/math">
                      <m:r>
                        <a:rPr lang="en-US" i="1">
                          <a:latin typeface="Cambria Math" panose="02040503050406030204" charset="0"/>
                          <a:cs typeface="Cambria Math" panose="02040503050406030204" charset="0"/>
                        </a:rPr>
                        <m:t>𝑓</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𝑥</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𝜖</m:t>
                      </m:r>
                      <m:r>
                        <a:rPr lang="en-US" i="1">
                          <a:latin typeface="Cambria Math" panose="02040503050406030204" charset="0"/>
                          <a:cs typeface="Cambria Math" panose="02040503050406030204" charset="0"/>
                        </a:rPr>
                        <m:t>) =</m:t>
                      </m:r>
                      <m:r>
                        <a:rPr lang="en-US" i="1">
                          <a:latin typeface="Cambria Math" panose="02040503050406030204" charset="0"/>
                          <a:cs typeface="Cambria Math" panose="02040503050406030204" charset="0"/>
                        </a:rPr>
                        <m:t>𝑓</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𝑥</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𝜖</m:t>
                      </m:r>
                      <m:r>
                        <a:rPr lang="en-US" i="1">
                          <a:latin typeface="Cambria Math" panose="02040503050406030204" charset="0"/>
                          <a:cs typeface="Cambria Math" panose="02040503050406030204" charset="0"/>
                        </a:rPr>
                        <m:t>𝑓</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𝑥</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𝑂</m:t>
                      </m:r>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𝜖</m:t>
                          </m:r>
                        </m:e>
                        <m:sup>
                          <m:r>
                            <a:rPr lang="en-US" i="1">
                              <a:latin typeface="Cambria Math" panose="02040503050406030204" charset="0"/>
                              <a:cs typeface="Cambria Math" panose="02040503050406030204" charset="0"/>
                            </a:rPr>
                            <m:t>2</m:t>
                          </m:r>
                        </m:sup>
                      </m:sSup>
                      <m:r>
                        <a:rPr lang="en-US" i="1">
                          <a:latin typeface="Cambria Math" panose="02040503050406030204" charset="0"/>
                          <a:cs typeface="Cambria Math" panose="02040503050406030204" charset="0"/>
                        </a:rPr>
                        <m:t>).</m:t>
                      </m:r>
                    </m:oMath>
                  </m:oMathPara>
                </a14:m>
                <a:endParaRPr lang="en-US" i="1">
                  <a:latin typeface="Cambria Math" panose="02040503050406030204" charset="0"/>
                  <a:cs typeface="Cambria Math" panose="02040503050406030204" charset="0"/>
                </a:endParaRPr>
              </a:p>
              <a:p>
                <a:pPr>
                  <a:lnSpc>
                    <a:spcPct val="140000"/>
                  </a:lnSpc>
                </a:pPr>
                <a:r>
                  <a:rPr lang="en-US"/>
                  <a:t>即在一阶近似中， </a:t>
                </a:r>
                <a14:m>
                  <m:oMath xmlns:m="http://schemas.openxmlformats.org/officeDocument/2006/math">
                    <m:r>
                      <a:rPr lang="en-US" i="1">
                        <a:latin typeface="Cambria Math" panose="02040503050406030204" charset="0"/>
                        <a:cs typeface="Cambria Math" panose="02040503050406030204" charset="0"/>
                      </a:rPr>
                      <m:t>𝑓</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𝑥</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𝜖</m:t>
                    </m:r>
                    <m:r>
                      <a:rPr lang="en-US" i="1">
                        <a:latin typeface="Cambria Math" panose="02040503050406030204" charset="0"/>
                        <a:cs typeface="Cambria Math" panose="02040503050406030204" charset="0"/>
                      </a:rPr>
                      <m:t>)</m:t>
                    </m:r>
                  </m:oMath>
                </a14:m>
                <a:r>
                  <a:rPr lang="en-US"/>
                  <a:t>可通过</a:t>
                </a:r>
                <a14:m>
                  <m:oMath xmlns:m="http://schemas.openxmlformats.org/officeDocument/2006/math">
                    <m:r>
                      <a:rPr lang="en-US" i="1">
                        <a:latin typeface="Cambria Math" panose="02040503050406030204" charset="0"/>
                        <a:cs typeface="Cambria Math" panose="02040503050406030204" charset="0"/>
                      </a:rPr>
                      <m:t>𝑥</m:t>
                    </m:r>
                  </m:oMath>
                </a14:m>
                <a:r>
                  <a:rPr lang="en-US"/>
                  <a:t>处的函数值</a:t>
                </a:r>
                <a14:m>
                  <m:oMath xmlns:m="http://schemas.openxmlformats.org/officeDocument/2006/math">
                    <m:r>
                      <a:rPr lang="en-US" i="1">
                        <a:latin typeface="Cambria Math" panose="02040503050406030204" charset="0"/>
                        <a:cs typeface="Cambria Math" panose="02040503050406030204" charset="0"/>
                      </a:rPr>
                      <m:t>𝑓</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𝑥</m:t>
                    </m:r>
                    <m:r>
                      <a:rPr lang="en-US" i="1">
                        <a:latin typeface="Cambria Math" panose="02040503050406030204" charset="0"/>
                        <a:cs typeface="Cambria Math" panose="02040503050406030204" charset="0"/>
                      </a:rPr>
                      <m:t>)</m:t>
                    </m:r>
                  </m:oMath>
                </a14:m>
                <a:r>
                  <a:rPr lang="en-US"/>
                  <a:t>和一阶导数</a:t>
                </a:r>
                <a14:m>
                  <m:oMath xmlns:m="http://schemas.openxmlformats.org/officeDocument/2006/math">
                    <m:r>
                      <a:rPr lang="en-US" i="1">
                        <a:latin typeface="Cambria Math" panose="02040503050406030204" charset="0"/>
                        <a:cs typeface="Cambria Math" panose="02040503050406030204" charset="0"/>
                      </a:rPr>
                      <m:t>𝑓</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𝑥</m:t>
                    </m:r>
                    <m:r>
                      <a:rPr lang="en-US" i="1">
                        <a:latin typeface="Cambria Math" panose="02040503050406030204" charset="0"/>
                        <a:cs typeface="Cambria Math" panose="02040503050406030204" charset="0"/>
                      </a:rPr>
                      <m:t>)</m:t>
                    </m:r>
                  </m:oMath>
                </a14:m>
                <a:r>
                  <a:rPr lang="en-US"/>
                  <a:t>得出。我们可以假设在负梯度方向上移动的</a:t>
                </a:r>
                <a14:m>
                  <m:oMath xmlns:m="http://schemas.openxmlformats.org/officeDocument/2006/math">
                    <m:r>
                      <a:rPr lang="en-US" i="1">
                        <a:latin typeface="Cambria Math" panose="02040503050406030204" charset="0"/>
                        <a:cs typeface="Cambria Math" panose="02040503050406030204" charset="0"/>
                      </a:rPr>
                      <m:t>𝜖</m:t>
                    </m:r>
                  </m:oMath>
                </a14:m>
                <a:r>
                  <a:rPr lang="en-US"/>
                  <a:t>会减少</a:t>
                </a:r>
                <a14:m>
                  <m:oMath xmlns:m="http://schemas.openxmlformats.org/officeDocument/2006/math">
                    <m:r>
                      <a:rPr lang="en-US" i="1">
                        <a:latin typeface="Cambria Math" panose="02040503050406030204" charset="0"/>
                        <a:cs typeface="Cambria Math" panose="02040503050406030204" charset="0"/>
                      </a:rPr>
                      <m:t>𝑓</m:t>
                    </m:r>
                  </m:oMath>
                </a14:m>
                <a:r>
                  <a:rPr lang="en-US"/>
                  <a:t>的值。为简单起见，选择固定步长</a:t>
                </a:r>
                <a14:m>
                  <m:oMath xmlns:m="http://schemas.openxmlformats.org/officeDocument/2006/math">
                    <m:r>
                      <a:rPr lang="en-US" i="1">
                        <a:latin typeface="Cambria Math" panose="02040503050406030204" charset="0"/>
                        <a:cs typeface="Cambria Math" panose="02040503050406030204" charset="0"/>
                      </a:rPr>
                      <m:t>𝜂</m:t>
                    </m:r>
                  </m:oMath>
                </a14:m>
                <a:r>
                  <a:rPr lang="en-US"/>
                  <a:t>, 然后取</a:t>
                </a:r>
                <a14:m>
                  <m:oMath xmlns:m="http://schemas.openxmlformats.org/officeDocument/2006/math">
                    <m:r>
                      <a:rPr lang="en-US" i="1">
                        <a:latin typeface="Cambria Math" panose="02040503050406030204" charset="0"/>
                        <a:cs typeface="Cambria Math" panose="02040503050406030204" charset="0"/>
                      </a:rPr>
                      <m:t>𝜖</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𝜂</m:t>
                    </m:r>
                    <m:r>
                      <a:rPr lang="en-US" i="1">
                        <a:latin typeface="Cambria Math" panose="02040503050406030204" charset="0"/>
                        <a:cs typeface="Cambria Math" panose="02040503050406030204" charset="0"/>
                      </a:rPr>
                      <m:t>𝑓</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𝑥</m:t>
                    </m:r>
                    <m:r>
                      <a:rPr lang="en-US" i="1">
                        <a:latin typeface="Cambria Math" panose="02040503050406030204" charset="0"/>
                        <a:cs typeface="Cambria Math" panose="02040503050406030204" charset="0"/>
                      </a:rPr>
                      <m:t>)。</m:t>
                    </m:r>
                  </m:oMath>
                </a14:m>
                <a:r>
                  <a:rPr lang="en-US"/>
                  <a:t>将其代入泰勒展开式我们可以得到</a:t>
                </a:r>
                <a:endParaRPr lang="en-US"/>
              </a:p>
              <a:p>
                <a:pPr>
                  <a:lnSpc>
                    <a:spcPct val="140000"/>
                  </a:lnSpc>
                </a:pPr>
                <a14:m>
                  <m:oMathPara xmlns:m="http://schemas.openxmlformats.org/officeDocument/2006/math">
                    <m:oMathParaPr>
                      <m:jc m:val="centerGroup"/>
                    </m:oMathParaPr>
                    <m:oMath xmlns:m="http://schemas.openxmlformats.org/officeDocument/2006/math">
                      <m:r>
                        <a:rPr lang="en-US" i="1">
                          <a:latin typeface="Cambria Math" panose="02040503050406030204" charset="0"/>
                          <a:cs typeface="Cambria Math" panose="02040503050406030204" charset="0"/>
                        </a:rPr>
                        <m:t>𝑓</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𝑥</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𝜂</m:t>
                      </m:r>
                      <m:r>
                        <a:rPr lang="en-US" i="1">
                          <a:latin typeface="Cambria Math" panose="02040503050406030204" charset="0"/>
                          <a:cs typeface="Cambria Math" panose="02040503050406030204" charset="0"/>
                        </a:rPr>
                        <m:t>𝑓</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𝑥</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𝑓</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𝑥</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𝜂</m:t>
                          </m:r>
                          <m:r>
                            <a:rPr lang="en-US" i="1">
                              <a:latin typeface="Cambria Math" panose="02040503050406030204" charset="0"/>
                              <a:cs typeface="Cambria Math" panose="02040503050406030204" charset="0"/>
                            </a:rPr>
                            <m:t>𝑓</m:t>
                          </m:r>
                          <m:r>
                            <a:rPr lang="en-US" i="1">
                              <a:latin typeface="Cambria Math" panose="02040503050406030204" charset="0"/>
                              <a:cs typeface="Cambria Math" panose="02040503050406030204" charset="0"/>
                            </a:rPr>
                            <m:t>’</m:t>
                          </m:r>
                        </m:e>
                        <m:sup>
                          <m:r>
                            <a:rPr lang="en-US" i="1">
                              <a:latin typeface="Cambria Math" panose="02040503050406030204" charset="0"/>
                              <a:cs typeface="Cambria Math" panose="02040503050406030204" charset="0"/>
                            </a:rPr>
                            <m:t>2</m:t>
                          </m:r>
                        </m:sup>
                      </m:sSup>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𝑥</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𝑂</m:t>
                      </m:r>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𝜂</m:t>
                              </m:r>
                            </m:e>
                            <m:sup>
                              <m:r>
                                <a:rPr lang="en-US" i="1">
                                  <a:latin typeface="Cambria Math" panose="02040503050406030204" charset="0"/>
                                  <a:cs typeface="Cambria Math" panose="02040503050406030204" charset="0"/>
                                </a:rPr>
                                <m:t>2</m:t>
                              </m:r>
                            </m:sup>
                          </m:sSup>
                          <m:r>
                            <a:rPr lang="en-US" i="1">
                              <a:latin typeface="Cambria Math" panose="02040503050406030204" charset="0"/>
                              <a:cs typeface="Cambria Math" panose="02040503050406030204" charset="0"/>
                            </a:rPr>
                            <m:t>𝑓</m:t>
                          </m:r>
                          <m:r>
                            <a:rPr lang="en-US" i="1">
                              <a:latin typeface="Cambria Math" panose="02040503050406030204" charset="0"/>
                              <a:cs typeface="Cambria Math" panose="02040503050406030204" charset="0"/>
                            </a:rPr>
                            <m:t>’</m:t>
                          </m:r>
                        </m:e>
                        <m:sup>
                          <m:r>
                            <a:rPr lang="en-US" i="1">
                              <a:latin typeface="Cambria Math" panose="02040503050406030204" charset="0"/>
                              <a:cs typeface="Cambria Math" panose="02040503050406030204" charset="0"/>
                            </a:rPr>
                            <m:t>2</m:t>
                          </m:r>
                        </m:sup>
                      </m:sSup>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𝑥</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m:t>
                      </m:r>
                    </m:oMath>
                  </m:oMathPara>
                </a14:m>
                <a:endParaRPr lang="en-US" i="1">
                  <a:latin typeface="Cambria Math" panose="02040503050406030204" charset="0"/>
                  <a:cs typeface="Cambria Math" panose="02040503050406030204" charset="0"/>
                </a:endParaRPr>
              </a:p>
              <a:p>
                <a:pPr>
                  <a:lnSpc>
                    <a:spcPct val="140000"/>
                  </a:lnSpc>
                </a:pPr>
                <a:r>
                  <a:rPr lang="en-US"/>
                  <a:t>如果</a:t>
                </a:r>
                <a:r>
                  <a:rPr lang="zh-CN" altLang="en-US"/>
                  <a:t>导数</a:t>
                </a:r>
                <a14:m>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a14:m>
                <a:r>
                  <a:rPr lang="zh-CN" altLang="en-US">
                    <a:latin typeface="Cambria Math" panose="02040503050406030204" charset="0"/>
                    <a:cs typeface="Cambria Math" panose="02040503050406030204" charset="0"/>
                  </a:rPr>
                  <a:t>没有消失，我们就能继续展开，因为</a:t>
                </a:r>
                <a14:m>
                  <m:oMath xmlns:m="http://schemas.openxmlformats.org/officeDocument/2006/math">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𝜂</m:t>
                        </m:r>
                        <m:r>
                          <a:rPr lang="en-US" i="1">
                            <a:latin typeface="Cambria Math" panose="02040503050406030204" charset="0"/>
                            <a:cs typeface="Cambria Math" panose="02040503050406030204" charset="0"/>
                          </a:rPr>
                          <m:t>𝑓</m:t>
                        </m:r>
                        <m:r>
                          <a:rPr lang="en-US" i="1">
                            <a:latin typeface="Cambria Math" panose="02040503050406030204" charset="0"/>
                            <a:cs typeface="Cambria Math" panose="02040503050406030204" charset="0"/>
                          </a:rPr>
                          <m:t>’</m:t>
                        </m:r>
                      </m:e>
                      <m:sup>
                        <m:r>
                          <a:rPr lang="en-US" i="1">
                            <a:latin typeface="Cambria Math" panose="02040503050406030204" charset="0"/>
                            <a:cs typeface="Cambria Math" panose="02040503050406030204" charset="0"/>
                          </a:rPr>
                          <m:t>2</m:t>
                        </m:r>
                      </m:sup>
                    </m:sSup>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𝑥</m:t>
                    </m:r>
                    <m:r>
                      <a:rPr lang="en-US" i="1">
                        <a:latin typeface="Cambria Math" panose="02040503050406030204" charset="0"/>
                        <a:cs typeface="Cambria Math" panose="02040503050406030204" charset="0"/>
                      </a:rPr>
                      <m:t>)&gt;</m:t>
                    </m:r>
                    <m:r>
                      <a:rPr lang="en-US" i="1">
                        <a:latin typeface="Cambria Math" panose="02040503050406030204" charset="0"/>
                        <a:cs typeface="Cambria Math" panose="02040503050406030204" charset="0"/>
                      </a:rPr>
                      <m:t>0</m:t>
                    </m:r>
                  </m:oMath>
                </a14:m>
                <a:r>
                  <a:rPr lang="en-US" altLang="zh-CN">
                    <a:latin typeface="Cambria Math" panose="02040503050406030204" charset="0"/>
                    <a:cs typeface="Cambria Math" panose="02040503050406030204" charset="0"/>
                  </a:rPr>
                  <a:t>,</a:t>
                </a:r>
                <a:r>
                  <a:rPr lang="zh-CN" altLang="en-US">
                    <a:latin typeface="Cambria Math" panose="02040503050406030204" charset="0"/>
                    <a:cs typeface="Cambria Math" panose="02040503050406030204" charset="0"/>
                  </a:rPr>
                  <a:t>可以令</a:t>
                </a:r>
                <a14:m>
                  <m:oMath xmlns:m="http://schemas.openxmlformats.org/officeDocument/2006/math">
                    <m:r>
                      <a:rPr lang="en-US" i="1">
                        <a:latin typeface="Cambria Math" panose="02040503050406030204" charset="0"/>
                        <a:cs typeface="Cambria Math" panose="02040503050406030204" charset="0"/>
                      </a:rPr>
                      <m:t>𝜂</m:t>
                    </m:r>
                  </m:oMath>
                </a14:m>
                <a:r>
                  <a:rPr lang="zh-CN" altLang="en-US">
                    <a:latin typeface="Cambria Math" panose="02040503050406030204" charset="0"/>
                    <a:cs typeface="Cambria Math" panose="02040503050406030204" charset="0"/>
                  </a:rPr>
                  <a:t>小</a:t>
                </a:r>
                <a:r>
                  <a:rPr lang="zh-CN" altLang="en-US">
                    <a:latin typeface="Cambria Math" panose="02040503050406030204" charset="0"/>
                    <a:cs typeface="Cambria Math" panose="02040503050406030204" charset="0"/>
                  </a:rPr>
                  <a:t>到足以使高阶项变得不相关。 因此，</a:t>
                </a:r>
                <a:endParaRPr lang="zh-CN" altLang="en-US">
                  <a:latin typeface="Cambria Math" panose="02040503050406030204" charset="0"/>
                  <a:cs typeface="Cambria Math" panose="02040503050406030204" charset="0"/>
                </a:endParaRPr>
              </a:p>
              <a:p>
                <a:pPr>
                  <a:lnSpc>
                    <a:spcPct val="14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𝜂</m:t>
                      </m:r>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a:p>
                <a:pPr>
                  <a:lnSpc>
                    <a:spcPct val="140000"/>
                  </a:lnSpc>
                </a:pPr>
                <a:r>
                  <a:rPr lang="zh-CN" altLang="en-US">
                    <a:latin typeface="Cambria Math" panose="02040503050406030204" charset="0"/>
                    <a:cs typeface="Cambria Math" panose="02040503050406030204" charset="0"/>
                  </a:rPr>
                  <a:t>这意味着，如果我们使用</a:t>
                </a:r>
                <a:endParaRPr lang="zh-CN" altLang="en-US">
                  <a:latin typeface="Cambria Math" panose="02040503050406030204" charset="0"/>
                  <a:cs typeface="Cambria Math" panose="02040503050406030204" charset="0"/>
                </a:endParaRPr>
              </a:p>
              <a:p>
                <a:pPr>
                  <a:lnSpc>
                    <a:spcPct val="14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𝜂</m:t>
                      </m:r>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oMath>
                  </m:oMathPara>
                </a14:m>
                <a:endParaRPr lang="zh-CN" altLang="en-US">
                  <a:latin typeface="Cambria Math" panose="02040503050406030204" charset="0"/>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756285" y="1830705"/>
                <a:ext cx="10951210" cy="4754880"/>
              </a:xfrm>
              <a:prstGeom prst="rect">
                <a:avLst/>
              </a:prstGeom>
              <a:blipFill rotWithShape="1">
                <a:blip r:embed="rId2"/>
                <a:stretch>
                  <a:fillRect/>
                </a:stretch>
              </a:blipFill>
            </p:spPr>
            <p:txBody>
              <a:bodyPr/>
              <a:lstStyle/>
              <a:p>
                <a:r>
                  <a:rPr lang="zh-CN" altLang="en-US">
                    <a:noFill/>
                  </a:rPr>
                  <a:t> </a:t>
                </a:r>
              </a:p>
            </p:txBody>
          </p:sp>
        </mc:Fallback>
      </mc:AlternateContent>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梯度下降</a:t>
            </a:r>
            <a:r>
              <a:rPr lang="zh-CN" altLang="en-US" sz="4000" b="1">
                <a:solidFill>
                  <a:srgbClr val="A31F34"/>
                </a:solidFill>
                <a:sym typeface="+mn-ea"/>
              </a:rPr>
              <a:t>优化算法</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一维梯度下降</a:t>
            </a:r>
            <a:endParaRPr lang="zh-CN" altLang="en-US" sz="2800" b="1"/>
          </a:p>
        </p:txBody>
      </p:sp>
      <mc:AlternateContent xmlns:mc="http://schemas.openxmlformats.org/markup-compatibility/2006">
        <mc:Choice xmlns:a14="http://schemas.microsoft.com/office/drawing/2010/main" Requires="a14">
          <p:sp>
            <p:nvSpPr>
              <p:cNvPr id="12" name="文本框 11"/>
              <p:cNvSpPr txBox="1"/>
              <p:nvPr/>
            </p:nvSpPr>
            <p:spPr>
              <a:xfrm>
                <a:off x="756285" y="1830705"/>
                <a:ext cx="10573385" cy="1053465"/>
              </a:xfrm>
              <a:prstGeom prst="rect">
                <a:avLst/>
              </a:prstGeom>
              <a:noFill/>
            </p:spPr>
            <p:txBody>
              <a:bodyPr wrap="square" rtlCol="0">
                <a:noAutofit/>
              </a:bodyPr>
              <a:p>
                <a:pPr>
                  <a:lnSpc>
                    <a:spcPct val="140000"/>
                  </a:lnSpc>
                </a:pPr>
                <a:r>
                  <a:rPr lang="zh-CN" altLang="en-US">
                    <a:latin typeface="Cambria Math" panose="02040503050406030204" charset="0"/>
                    <a:cs typeface="Cambria Math" panose="02040503050406030204" charset="0"/>
                  </a:rPr>
                  <a:t>来迭代</a:t>
                </a:r>
                <a14:m>
                  <m:oMath xmlns:m="http://schemas.openxmlformats.org/officeDocument/2006/math">
                    <m:r>
                      <a:rPr lang="en-US" altLang="zh-CN" i="1">
                        <a:latin typeface="Cambria Math" panose="02040503050406030204" charset="0"/>
                        <a:cs typeface="Cambria Math" panose="02040503050406030204" charset="0"/>
                      </a:rPr>
                      <m:t>𝑥</m:t>
                    </m:r>
                  </m:oMath>
                </a14:m>
                <a:r>
                  <a:rPr lang="zh-CN" altLang="en-US">
                    <a:latin typeface="Cambria Math" panose="02040503050406030204" charset="0"/>
                    <a:cs typeface="Cambria Math" panose="02040503050406030204" charset="0"/>
                  </a:rPr>
                  <a:t>，函数</a:t>
                </a:r>
                <a14:m>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的值可能会下降。 因此，在深度学习</a:t>
                </a:r>
                <a:r>
                  <a:rPr lang="zh-CN" altLang="en-US">
                    <a:latin typeface="Cambria Math" panose="02040503050406030204" charset="0"/>
                    <a:cs typeface="Cambria Math" panose="02040503050406030204" charset="0"/>
                  </a:rPr>
                  <a:t>中的梯度下降，我们首先选择初始值</a:t>
                </a:r>
                <a14:m>
                  <m:oMath xmlns:m="http://schemas.openxmlformats.org/officeDocument/2006/math">
                    <m:r>
                      <a:rPr lang="en-US" altLang="zh-CN" i="1">
                        <a:latin typeface="Cambria Math" panose="02040503050406030204" charset="0"/>
                        <a:cs typeface="Cambria Math" panose="02040503050406030204" charset="0"/>
                      </a:rPr>
                      <m:t>𝑥</m:t>
                    </m:r>
                  </m:oMath>
                </a14:m>
                <a:r>
                  <a:rPr lang="zh-CN" altLang="en-US">
                    <a:latin typeface="Cambria Math" panose="02040503050406030204" charset="0"/>
                    <a:cs typeface="Cambria Math" panose="02040503050406030204" charset="0"/>
                  </a:rPr>
                  <a:t>和常数</a:t>
                </a:r>
                <a14:m>
                  <m:oMath xmlns:m="http://schemas.openxmlformats.org/officeDocument/2006/math">
                    <m:r>
                      <a:rPr lang="en-US" altLang="zh-CN" i="1">
                        <a:latin typeface="Cambria Math" panose="02040503050406030204" charset="0"/>
                        <a:cs typeface="Cambria Math" panose="02040503050406030204" charset="0"/>
                      </a:rPr>
                      <m:t>𝜂</m:t>
                    </m:r>
                    <m:r>
                      <a:rPr lang="en-US" altLang="zh-CN" i="1">
                        <a:latin typeface="Cambria Math" panose="02040503050406030204" charset="0"/>
                        <a:cs typeface="Cambria Math" panose="02040503050406030204" charset="0"/>
                      </a:rPr>
                      <m:t>&gt;</m:t>
                    </m:r>
                    <m:r>
                      <a:rPr lang="en-US" altLang="zh-CN" i="1">
                        <a:latin typeface="Cambria Math" panose="02040503050406030204" charset="0"/>
                        <a:cs typeface="Cambria Math" panose="02040503050406030204" charset="0"/>
                      </a:rPr>
                      <m:t>0</m:t>
                    </m:r>
                  </m:oMath>
                </a14:m>
                <a:r>
                  <a:rPr lang="zh-CN" altLang="en-US">
                    <a:latin typeface="Cambria Math" panose="02040503050406030204" charset="0"/>
                    <a:cs typeface="Cambria Math" panose="02040503050406030204" charset="0"/>
                  </a:rPr>
                  <a:t>， 然后使用它们连续迭代，直到停止条件达成。</a:t>
                </a:r>
                <a:endParaRPr lang="zh-CN" altLang="en-US">
                  <a:latin typeface="Cambria Math" panose="02040503050406030204" charset="0"/>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756285" y="1830705"/>
                <a:ext cx="10573385" cy="105346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756285" y="3027680"/>
                <a:ext cx="10429875" cy="879475"/>
              </a:xfrm>
              <a:prstGeom prst="rect">
                <a:avLst/>
              </a:prstGeom>
              <a:noFill/>
            </p:spPr>
            <p:txBody>
              <a:bodyPr wrap="square" rtlCol="0">
                <a:noAutofit/>
              </a:bodyPr>
              <a:p>
                <a:r>
                  <a:rPr lang="zh-CN" altLang="en-US"/>
                  <a:t>下面来展示如何实现梯度下降。为了简单起见，我们选用目标函数</a:t>
                </a:r>
                <a14:m>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𝑥</m:t>
                        </m:r>
                      </m:e>
                      <m:sup>
                        <m:r>
                          <a:rPr lang="en-US" altLang="zh-CN" i="1">
                            <a:latin typeface="Cambria Math" panose="02040503050406030204" charset="0"/>
                            <a:cs typeface="Cambria Math" panose="02040503050406030204" charset="0"/>
                          </a:rPr>
                          <m:t>2</m:t>
                        </m:r>
                      </m:sup>
                    </m:sSup>
                  </m:oMath>
                </a14:m>
                <a:r>
                  <a:rPr lang="zh-CN" altLang="en-US">
                    <a:latin typeface="Cambria Math" panose="02040503050406030204" charset="0"/>
                    <a:cs typeface="Cambria Math" panose="02040503050406030204" charset="0"/>
                  </a:rPr>
                  <a:t>。</a:t>
                </a:r>
                <a:r>
                  <a:rPr lang="zh-CN" altLang="en-US"/>
                  <a:t>我们知道</a:t>
                </a:r>
                <a14:m>
                  <m:oMath xmlns:m="http://schemas.openxmlformats.org/officeDocument/2006/math">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r>
                      <a:rPr lang="zh-CN" altLang="en-US">
                        <a:latin typeface="Cambria Math" panose="02040503050406030204" charset="0"/>
                      </a:rPr>
                      <m:t>时</m:t>
                    </m:r>
                    <m:r>
                      <a:rPr lang="en-US" altLang="zh-CN" i="1">
                        <a:latin typeface="Cambria Math" panose="02040503050406030204" charset="0"/>
                        <a:ea typeface="MS Mincho" charset="0"/>
                        <a:cs typeface="Cambria Math" panose="02040503050406030204" charset="0"/>
                      </a:rPr>
                      <m:t>𝑓</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oMath>
                </a14:m>
                <a:r>
                  <a:rPr lang="zh-CN" altLang="en-US"/>
                  <a:t>能取得最小值，但我们仍然可以使用这个简单的函数来观察</a:t>
                </a:r>
                <a14:m>
                  <m:oMath xmlns:m="http://schemas.openxmlformats.org/officeDocument/2006/math">
                    <m:r>
                      <a:rPr lang="en-US" altLang="zh-CN" i="1">
                        <a:latin typeface="Cambria Math" panose="02040503050406030204" charset="0"/>
                        <a:cs typeface="Cambria Math" panose="02040503050406030204" charset="0"/>
                      </a:rPr>
                      <m:t>𝑥</m:t>
                    </m:r>
                  </m:oMath>
                </a14:m>
                <a:r>
                  <a:rPr lang="zh-CN" altLang="en-US"/>
                  <a:t>的变化。</a:t>
                </a:r>
                <a:endParaRPr lang="zh-CN" altLang="en-US"/>
              </a:p>
            </p:txBody>
          </p:sp>
        </mc:Choice>
        <mc:Fallback>
          <p:sp>
            <p:nvSpPr>
              <p:cNvPr id="3" name="文本框 2"/>
              <p:cNvSpPr txBox="1">
                <a:spLocks noRot="1" noChangeAspect="1" noMove="1" noResize="1" noEditPoints="1" noAdjustHandles="1" noChangeArrowheads="1" noChangeShapeType="1" noTextEdit="1"/>
              </p:cNvSpPr>
              <p:nvPr/>
            </p:nvSpPr>
            <p:spPr>
              <a:xfrm>
                <a:off x="756285" y="3027680"/>
                <a:ext cx="10429875" cy="879475"/>
              </a:xfrm>
              <a:prstGeom prst="rect">
                <a:avLst/>
              </a:prstGeom>
              <a:blipFill rotWithShape="1">
                <a:blip r:embed="rId3"/>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862330" y="3749675"/>
            <a:ext cx="2895600" cy="1104900"/>
          </a:xfrm>
          <a:prstGeom prst="rect">
            <a:avLst/>
          </a:prstGeom>
        </p:spPr>
      </p:pic>
      <p:pic>
        <p:nvPicPr>
          <p:cNvPr id="7" name="图片 6"/>
          <p:cNvPicPr>
            <a:picLocks noChangeAspect="1"/>
          </p:cNvPicPr>
          <p:nvPr/>
        </p:nvPicPr>
        <p:blipFill>
          <a:blip r:embed="rId5"/>
          <a:srcRect r="17988" b="4762"/>
          <a:stretch>
            <a:fillRect/>
          </a:stretch>
        </p:blipFill>
        <p:spPr>
          <a:xfrm>
            <a:off x="3862705" y="3766820"/>
            <a:ext cx="3468370" cy="2286000"/>
          </a:xfrm>
          <a:prstGeom prst="rect">
            <a:avLst/>
          </a:prstGeom>
        </p:spPr>
      </p:pic>
      <p:sp>
        <p:nvSpPr>
          <p:cNvPr id="8" name="右箭头 7"/>
          <p:cNvSpPr/>
          <p:nvPr/>
        </p:nvSpPr>
        <p:spPr>
          <a:xfrm>
            <a:off x="7604125" y="4417695"/>
            <a:ext cx="1127125" cy="485775"/>
          </a:xfrm>
          <a:prstGeom prst="rightArrow">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0" name="文本框 9"/>
              <p:cNvSpPr txBox="1"/>
              <p:nvPr/>
            </p:nvSpPr>
            <p:spPr>
              <a:xfrm>
                <a:off x="7604125" y="3970655"/>
                <a:ext cx="876300" cy="447040"/>
              </a:xfrm>
              <a:prstGeom prst="rect">
                <a:avLst/>
              </a:prstGeom>
              <a:noFill/>
            </p:spPr>
            <p:txBody>
              <a:bodyPr wrap="square" rtlCol="0">
                <a:noAutofit/>
              </a:bodyPr>
              <a:p>
                <a:r>
                  <a:rPr lang="zh-CN" altLang="en-US" sz="1000"/>
                  <a:t>初始</a:t>
                </a:r>
                <a14:m>
                  <m:oMath xmlns:m="http://schemas.openxmlformats.org/officeDocument/2006/math">
                    <m:r>
                      <a:rPr lang="en-US" altLang="zh-CN" sz="1000" i="1">
                        <a:latin typeface="Cambria Math" panose="02040503050406030204" charset="0"/>
                        <a:cs typeface="Cambria Math" panose="02040503050406030204" charset="0"/>
                      </a:rPr>
                      <m:t>𝑥</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10</m:t>
                    </m:r>
                  </m:oMath>
                </a14:m>
                <a:endParaRPr lang="en-US" altLang="zh-CN" sz="1000" i="1">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sz="1000" i="1">
                          <a:latin typeface="Cambria Math" panose="02040503050406030204" charset="0"/>
                          <a:cs typeface="Cambria Math" panose="02040503050406030204" charset="0"/>
                        </a:rPr>
                        <m:t>𝜂</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0</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2</m:t>
                      </m:r>
                    </m:oMath>
                  </m:oMathPara>
                </a14:m>
                <a:endParaRPr lang="zh-CN" altLang="en-US" sz="1000"/>
              </a:p>
            </p:txBody>
          </p:sp>
        </mc:Choice>
        <mc:Fallback>
          <p:sp>
            <p:nvSpPr>
              <p:cNvPr id="10" name="文本框 9"/>
              <p:cNvSpPr txBox="1">
                <a:spLocks noRot="1" noChangeAspect="1" noMove="1" noResize="1" noEditPoints="1" noAdjustHandles="1" noChangeArrowheads="1" noChangeShapeType="1" noTextEdit="1"/>
              </p:cNvSpPr>
              <p:nvPr/>
            </p:nvSpPr>
            <p:spPr>
              <a:xfrm>
                <a:off x="7604125" y="3970655"/>
                <a:ext cx="876300" cy="447040"/>
              </a:xfrm>
              <a:prstGeom prst="rect">
                <a:avLst/>
              </a:prstGeom>
              <a:blipFill rotWithShape="1">
                <a:blip r:embed="rId6"/>
                <a:stretch>
                  <a:fillRect/>
                </a:stretch>
              </a:blipFill>
            </p:spPr>
            <p:txBody>
              <a:bodyPr/>
              <a:lstStyle/>
              <a:p>
                <a:r>
                  <a:rPr lang="zh-CN" altLang="en-US">
                    <a:noFill/>
                  </a:rPr>
                  <a:t> </a:t>
                </a:r>
              </a:p>
            </p:txBody>
          </p:sp>
        </mc:Fallback>
      </mc:AlternateContent>
      <p:sp>
        <p:nvSpPr>
          <p:cNvPr id="11" name="文本框 10"/>
          <p:cNvSpPr txBox="1"/>
          <p:nvPr/>
        </p:nvSpPr>
        <p:spPr>
          <a:xfrm>
            <a:off x="7604125" y="4935220"/>
            <a:ext cx="974725" cy="245110"/>
          </a:xfrm>
          <a:prstGeom prst="rect">
            <a:avLst/>
          </a:prstGeom>
          <a:noFill/>
        </p:spPr>
        <p:txBody>
          <a:bodyPr wrap="square" rtlCol="0">
            <a:spAutoFit/>
          </a:bodyPr>
          <a:p>
            <a:pPr algn="l">
              <a:buClrTx/>
              <a:buSzTx/>
              <a:buFontTx/>
            </a:pPr>
            <a:r>
              <a:rPr lang="zh-CN" altLang="en-US" sz="1000"/>
              <a:t>一共迭代10次</a:t>
            </a:r>
            <a:endParaRPr lang="zh-CN" altLang="en-US" sz="1000"/>
          </a:p>
        </p:txBody>
      </p:sp>
      <p:pic>
        <p:nvPicPr>
          <p:cNvPr id="13" name="图片 12"/>
          <p:cNvPicPr>
            <a:picLocks noChangeAspect="1"/>
          </p:cNvPicPr>
          <p:nvPr/>
        </p:nvPicPr>
        <p:blipFill>
          <a:blip r:embed="rId7"/>
          <a:srcRect r="10243"/>
          <a:stretch>
            <a:fillRect/>
          </a:stretch>
        </p:blipFill>
        <p:spPr>
          <a:xfrm>
            <a:off x="8851900" y="3749675"/>
            <a:ext cx="3099435" cy="2299335"/>
          </a:xfrm>
          <a:prstGeom prst="rect">
            <a:avLst/>
          </a:prstGeom>
        </p:spPr>
      </p:pic>
    </p:spTree>
    <p:custDataLst>
      <p:tags r:id="rId8"/>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梯度下降</a:t>
            </a:r>
            <a:r>
              <a:rPr lang="zh-CN" altLang="en-US" sz="4000" b="1">
                <a:solidFill>
                  <a:srgbClr val="A31F34"/>
                </a:solidFill>
                <a:sym typeface="+mn-ea"/>
              </a:rPr>
              <a:t>优化算法</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学习</a:t>
            </a:r>
            <a:r>
              <a:rPr lang="zh-CN" altLang="en-US" sz="2800" b="1"/>
              <a:t>率</a:t>
            </a:r>
            <a:endParaRPr lang="zh-CN" altLang="en-US" sz="2800" b="1"/>
          </a:p>
        </p:txBody>
      </p:sp>
      <mc:AlternateContent xmlns:mc="http://schemas.openxmlformats.org/markup-compatibility/2006">
        <mc:Choice xmlns:a14="http://schemas.microsoft.com/office/drawing/2010/main" Requires="a14">
          <p:sp>
            <p:nvSpPr>
              <p:cNvPr id="12" name="文本框 11"/>
              <p:cNvSpPr txBox="1"/>
              <p:nvPr/>
            </p:nvSpPr>
            <p:spPr>
              <a:xfrm>
                <a:off x="756285" y="1830705"/>
                <a:ext cx="10573385" cy="1424940"/>
              </a:xfrm>
              <a:prstGeom prst="rect">
                <a:avLst/>
              </a:prstGeom>
              <a:noFill/>
            </p:spPr>
            <p:txBody>
              <a:bodyPr wrap="square" rtlCol="0">
                <a:noAutofit/>
              </a:bodyPr>
              <a:p>
                <a:pPr>
                  <a:lnSpc>
                    <a:spcPct val="140000"/>
                  </a:lnSpc>
                </a:pPr>
                <a:r>
                  <a:rPr>
                    <a:latin typeface="Cambria Math" panose="02040503050406030204" charset="0"/>
                    <a:cs typeface="Cambria Math" panose="02040503050406030204" charset="0"/>
                  </a:rPr>
                  <a:t>学习率（learning rate）决定目标函数能否收敛到局部最小值，以及何时收敛到最小值。</a:t>
                </a:r>
                <a:r>
                  <a:rPr lang="zh-CN">
                    <a:latin typeface="Cambria Math" panose="02040503050406030204" charset="0"/>
                    <a:cs typeface="Cambria Math" panose="02040503050406030204" charset="0"/>
                  </a:rPr>
                  <a:t>值得注意的一点是，，如果使用的学习率太小，将导致</a:t>
                </a:r>
                <a14:m>
                  <m:oMath xmlns:m="http://schemas.openxmlformats.org/officeDocument/2006/math">
                    <m:r>
                      <a:rPr lang="en-US" altLang="zh-CN" i="1">
                        <a:latin typeface="Cambria Math" panose="02040503050406030204" charset="0"/>
                        <a:cs typeface="Cambria Math" panose="02040503050406030204" charset="0"/>
                      </a:rPr>
                      <m:t>𝑥</m:t>
                    </m:r>
                  </m:oMath>
                </a14:m>
                <a:r>
                  <a:rPr lang="zh-CN">
                    <a:latin typeface="Cambria Math" panose="02040503050406030204" charset="0"/>
                    <a:cs typeface="Cambria Math" panose="02040503050406030204" charset="0"/>
                  </a:rPr>
                  <a:t>的更新非常缓慢，需要更多的迭代。任然考虑上面同一个的问题，如果设置</a:t>
                </a:r>
                <a14:m>
                  <m:oMath xmlns:m="http://schemas.openxmlformats.org/officeDocument/2006/math">
                    <m:r>
                      <a:rPr lang="en-US" altLang="zh-CN" i="1">
                        <a:latin typeface="Cambria Math" panose="02040503050406030204" charset="0"/>
                        <a:cs typeface="Cambria Math" panose="02040503050406030204" charset="0"/>
                      </a:rPr>
                      <m:t>𝜂</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05</m:t>
                    </m:r>
                  </m:oMath>
                </a14:m>
                <a:r>
                  <a:rPr lang="zh-CN" altLang="en-US">
                    <a:latin typeface="Cambria Math" panose="02040503050406030204" charset="0"/>
                    <a:cs typeface="Cambria Math" panose="02040503050406030204" charset="0"/>
                  </a:rPr>
                  <a:t>，如下图所示，经过相同的10次迭代，</a:t>
                </a:r>
                <a:r>
                  <a:rPr lang="zh-CN" altLang="en-US">
                    <a:latin typeface="Cambria Math" panose="02040503050406030204" charset="0"/>
                    <a:cs typeface="Cambria Math" panose="02040503050406030204" charset="0"/>
                  </a:rPr>
                  <a:t>值仍然离最优解很远。</a:t>
                </a:r>
                <a:endParaRPr lang="zh-CN" altLang="en-US">
                  <a:latin typeface="Cambria Math" panose="02040503050406030204" charset="0"/>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756285" y="1830705"/>
                <a:ext cx="10573385" cy="1424940"/>
              </a:xfrm>
              <a:prstGeom prst="rect">
                <a:avLst/>
              </a:prstGeom>
              <a:blipFill rotWithShape="1">
                <a:blip r:embed="rId2"/>
                <a:stretch>
                  <a:fillRect/>
                </a:stretch>
              </a:blipFill>
            </p:spPr>
            <p:txBody>
              <a:bodyPr/>
              <a:lstStyle/>
              <a:p>
                <a:r>
                  <a:rPr lang="zh-CN" altLang="en-US">
                    <a:noFill/>
                  </a:rPr>
                  <a:t> </a:t>
                </a:r>
              </a:p>
            </p:txBody>
          </p:sp>
        </mc:Fallback>
      </mc:AlternateContent>
      <p:pic>
        <p:nvPicPr>
          <p:cNvPr id="14" name="图片 13"/>
          <p:cNvPicPr>
            <a:picLocks noChangeAspect="1"/>
          </p:cNvPicPr>
          <p:nvPr/>
        </p:nvPicPr>
        <p:blipFill>
          <a:blip r:embed="rId3"/>
          <a:stretch>
            <a:fillRect/>
          </a:stretch>
        </p:blipFill>
        <p:spPr>
          <a:xfrm>
            <a:off x="3933190" y="3313430"/>
            <a:ext cx="4219575" cy="2752725"/>
          </a:xfrm>
          <a:prstGeom prst="rect">
            <a:avLst/>
          </a:prstGeom>
        </p:spPr>
      </p:pic>
      <mc:AlternateContent xmlns:mc="http://schemas.openxmlformats.org/markup-compatibility/2006">
        <mc:Choice xmlns:a14="http://schemas.microsoft.com/office/drawing/2010/main" Requires="a14">
          <p:sp>
            <p:nvSpPr>
              <p:cNvPr id="16" name="文本框 15"/>
              <p:cNvSpPr txBox="1"/>
              <p:nvPr/>
            </p:nvSpPr>
            <p:spPr>
              <a:xfrm>
                <a:off x="4561840" y="5889625"/>
                <a:ext cx="2962910" cy="245745"/>
              </a:xfrm>
              <a:prstGeom prst="rect">
                <a:avLst/>
              </a:prstGeom>
              <a:noFill/>
            </p:spPr>
            <p:txBody>
              <a:bodyPr wrap="square" rtlCol="0">
                <a:no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𝜂</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05</m:t>
                      </m:r>
                      <m:r>
                        <a:rPr lang="en-US" altLang="zh-CN" i="1">
                          <a:latin typeface="Cambria Math" panose="02040503050406030204" charset="0"/>
                          <a:cs typeface="Cambria Math" panose="02040503050406030204" charset="0"/>
                        </a:rPr>
                        <m:t>，</m:t>
                      </m:r>
                      <m:r>
                        <a:rPr lang="zh-CN" altLang="en-US" i="1">
                          <a:latin typeface="Cambria Math" panose="02040503050406030204" charset="0"/>
                          <a:ea typeface="MS Mincho" charset="0"/>
                          <a:cs typeface="Cambria Math" panose="02040503050406030204" charset="0"/>
                        </a:rPr>
                        <m:t>迭代</m:t>
                      </m:r>
                      <m:r>
                        <a:rPr lang="en-US" altLang="zh-CN" i="1">
                          <a:latin typeface="Cambria Math" panose="02040503050406030204" charset="0"/>
                          <a:ea typeface="MS Mincho" charset="0"/>
                          <a:cs typeface="Cambria Math" panose="02040503050406030204" charset="0"/>
                        </a:rPr>
                        <m:t>10</m:t>
                      </m:r>
                      <m:r>
                        <a:rPr lang="zh-CN" altLang="en-US" i="1">
                          <a:latin typeface="Cambria Math" panose="02040503050406030204" charset="0"/>
                          <a:ea typeface="MS Mincho" charset="0"/>
                          <a:cs typeface="Cambria Math" panose="02040503050406030204" charset="0"/>
                        </a:rPr>
                        <m:t>次</m:t>
                      </m:r>
                    </m:oMath>
                  </m:oMathPara>
                </a14:m>
                <a:endParaRPr lang="zh-CN" altLang="en-US" i="1">
                  <a:latin typeface="Cambria Math" panose="02040503050406030204" charset="0"/>
                  <a:ea typeface="MS Mincho" charset="0"/>
                  <a:cs typeface="Cambria Math" panose="02040503050406030204"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4561840" y="5889625"/>
                <a:ext cx="2962910" cy="245745"/>
              </a:xfrm>
              <a:prstGeom prst="rect">
                <a:avLst/>
              </a:prstGeom>
              <a:blipFill rotWithShape="1">
                <a:blip r:embed="rId4"/>
                <a:stretch>
                  <a:fillRect b="-26357"/>
                </a:stretch>
              </a:blipFill>
            </p:spPr>
            <p:txBody>
              <a:bodyPr/>
              <a:lstStyle/>
              <a:p>
                <a:r>
                  <a:rPr lang="zh-CN" altLang="en-US">
                    <a:noFill/>
                  </a:rPr>
                  <a:t> </a:t>
                </a:r>
              </a:p>
            </p:txBody>
          </p:sp>
        </mc:Fallback>
      </mc:AlternateContent>
    </p:spTree>
    <p:custDataLst>
      <p:tags r:id="rId5"/>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梯度下降</a:t>
            </a:r>
            <a:r>
              <a:rPr lang="zh-CN" altLang="en-US" sz="4000" b="1">
                <a:solidFill>
                  <a:srgbClr val="A31F34"/>
                </a:solidFill>
                <a:sym typeface="+mn-ea"/>
              </a:rPr>
              <a:t>优化算法</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学习</a:t>
            </a:r>
            <a:r>
              <a:rPr lang="zh-CN" altLang="en-US" sz="2800" b="1"/>
              <a:t>率</a:t>
            </a:r>
            <a:endParaRPr lang="zh-CN" altLang="en-US" sz="2800" b="1"/>
          </a:p>
        </p:txBody>
      </p:sp>
      <mc:AlternateContent xmlns:mc="http://schemas.openxmlformats.org/markup-compatibility/2006">
        <mc:Choice xmlns:a14="http://schemas.microsoft.com/office/drawing/2010/main" Requires="a14">
          <p:sp>
            <p:nvSpPr>
              <p:cNvPr id="12" name="文本框 11"/>
              <p:cNvSpPr txBox="1"/>
              <p:nvPr/>
            </p:nvSpPr>
            <p:spPr>
              <a:xfrm>
                <a:off x="756285" y="1830705"/>
                <a:ext cx="10573385" cy="1424940"/>
              </a:xfrm>
              <a:prstGeom prst="rect">
                <a:avLst/>
              </a:prstGeom>
              <a:noFill/>
            </p:spPr>
            <p:txBody>
              <a:bodyPr wrap="square" rtlCol="0">
                <a:noAutofit/>
              </a:bodyPr>
              <a:p>
                <a:pPr>
                  <a:lnSpc>
                    <a:spcPct val="140000"/>
                  </a:lnSpc>
                </a:pPr>
                <a:r>
                  <a:rPr lang="zh-CN" altLang="en-US">
                    <a:latin typeface="Cambria Math" panose="02040503050406030204" charset="0"/>
                    <a:cs typeface="Cambria Math" panose="02040503050406030204" charset="0"/>
                  </a:rPr>
                  <a:t>相反，如果我们使用过高的学习率，</a:t>
                </a:r>
                <a14:m>
                  <m:oMath xmlns:m="http://schemas.openxmlformats.org/officeDocument/2006/math">
                    <m:r>
                      <a:rPr lang="en-US" altLang="zh-CN" i="1">
                        <a:latin typeface="Cambria Math" panose="02040503050406030204"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𝜂</m:t>
                    </m:r>
                    <m:r>
                      <a:rPr lang="en-US" altLang="zh-CN" i="1">
                        <a:latin typeface="Cambria Math" panose="02040503050406030204" charset="0"/>
                        <a:ea typeface="MS Mincho" charset="0"/>
                        <a:cs typeface="Cambria Math" panose="02040503050406030204" charset="0"/>
                      </a:rPr>
                      <m:t>𝑓</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对于一阶泰勒展开式可能太大。也就是说</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𝜂</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可能变得显著</a:t>
                </a:r>
                <a:r>
                  <a:rPr lang="zh-CN" altLang="en-US">
                    <a:latin typeface="Cambria Math" panose="02040503050406030204" charset="0"/>
                    <a:cs typeface="Cambria Math" panose="02040503050406030204" charset="0"/>
                  </a:rPr>
                  <a:t>了。在这种情况下</a:t>
                </a:r>
                <a:r>
                  <a:rPr lang="en-US" altLang="zh-CN">
                    <a:latin typeface="Cambria Math" panose="02040503050406030204" charset="0"/>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𝑥</m:t>
                    </m:r>
                  </m:oMath>
                </a14:m>
                <a:r>
                  <a:rPr lang="zh-CN" altLang="en-US">
                    <a:latin typeface="Cambria Math" panose="02040503050406030204" charset="0"/>
                    <a:cs typeface="Cambria Math" panose="02040503050406030204" charset="0"/>
                  </a:rPr>
                  <a:t>的迭代不能保证降低</a:t>
                </a:r>
                <a14:m>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的值。例如，我们以学习率</a:t>
                </a:r>
                <a14:m>
                  <m:oMath xmlns:m="http://schemas.openxmlformats.org/officeDocument/2006/math">
                    <m:r>
                      <a:rPr lang="en-US" altLang="zh-CN" i="1">
                        <a:latin typeface="Cambria Math" panose="02040503050406030204" charset="0"/>
                        <a:cs typeface="Cambria Math" panose="02040503050406030204" charset="0"/>
                      </a:rPr>
                      <m:t>𝜂</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oMath>
                </a14:m>
                <a:r>
                  <a:rPr lang="zh-CN" altLang="en-US">
                    <a:latin typeface="Cambria Math" panose="02040503050406030204" charset="0"/>
                    <a:cs typeface="Cambria Math" panose="02040503050406030204" charset="0"/>
                  </a:rPr>
                  <a:t>时</a:t>
                </a:r>
                <a:r>
                  <a:rPr lang="en-US" altLang="zh-CN">
                    <a:latin typeface="Cambria Math" panose="02040503050406030204" charset="0"/>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𝑥</m:t>
                    </m:r>
                  </m:oMath>
                </a14:m>
                <a:r>
                  <a:rPr lang="zh-CN" altLang="en-US">
                    <a:latin typeface="Cambria Math" panose="02040503050406030204" charset="0"/>
                    <a:cs typeface="Cambria Math" panose="02040503050406030204" charset="0"/>
                  </a:rPr>
                  <a:t>超出了最优解</a:t>
                </a:r>
                <a14:m>
                  <m:oMath xmlns:m="http://schemas.openxmlformats.org/officeDocument/2006/math">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a14:m>
                <a:r>
                  <a:rPr lang="en-US" altLang="zh-CN">
                    <a:latin typeface="Cambria Math" panose="02040503050406030204" charset="0"/>
                    <a:cs typeface="Cambria Math" panose="02040503050406030204" charset="0"/>
                  </a:rPr>
                  <a:t>并逐渐发散</a:t>
                </a:r>
                <a:endParaRPr lang="en-US" altLang="zh-CN">
                  <a:latin typeface="Cambria Math" panose="02040503050406030204" charset="0"/>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756285" y="1830705"/>
                <a:ext cx="10573385" cy="142494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4690745" y="5722620"/>
                <a:ext cx="2962910" cy="388620"/>
              </a:xfrm>
              <a:prstGeom prst="rect">
                <a:avLst/>
              </a:prstGeom>
              <a:noFill/>
            </p:spPr>
            <p:txBody>
              <a:bodyPr wrap="square" rtlCol="0">
                <a:no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𝜂</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zh-CN" altLang="en-US" i="1">
                          <a:latin typeface="Cambria Math" panose="02040503050406030204" charset="0"/>
                          <a:ea typeface="MS Mincho" charset="0"/>
                          <a:cs typeface="Cambria Math" panose="02040503050406030204" charset="0"/>
                        </a:rPr>
                        <m:t>迭代</m:t>
                      </m:r>
                      <m:r>
                        <a:rPr lang="en-US" altLang="zh-CN" i="1">
                          <a:latin typeface="Cambria Math" panose="02040503050406030204" charset="0"/>
                          <a:ea typeface="MS Mincho" charset="0"/>
                          <a:cs typeface="Cambria Math" panose="02040503050406030204" charset="0"/>
                        </a:rPr>
                        <m:t>10</m:t>
                      </m:r>
                      <m:r>
                        <a:rPr lang="zh-CN" altLang="en-US" i="1">
                          <a:latin typeface="Cambria Math" panose="02040503050406030204" charset="0"/>
                          <a:ea typeface="MS Mincho" charset="0"/>
                          <a:cs typeface="Cambria Math" panose="02040503050406030204" charset="0"/>
                        </a:rPr>
                        <m:t>次</m:t>
                      </m:r>
                    </m:oMath>
                  </m:oMathPara>
                </a14:m>
                <a:endParaRPr lang="zh-CN" altLang="en-US" i="1">
                  <a:latin typeface="Cambria Math" panose="02040503050406030204" charset="0"/>
                  <a:ea typeface="MS Mincho" charset="0"/>
                  <a:cs typeface="Cambria Math" panose="02040503050406030204"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4690745" y="5722620"/>
                <a:ext cx="2962910" cy="388620"/>
              </a:xfrm>
              <a:prstGeom prst="rect">
                <a:avLst/>
              </a:prstGeom>
              <a:blipFill rotWithShape="1">
                <a:blip r:embed="rId3"/>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4"/>
          <a:srcRect r="3826" b="5575"/>
          <a:stretch>
            <a:fillRect/>
          </a:stretch>
        </p:blipFill>
        <p:spPr>
          <a:xfrm>
            <a:off x="4367530" y="2969260"/>
            <a:ext cx="3223895" cy="2753360"/>
          </a:xfrm>
          <a:prstGeom prst="rect">
            <a:avLst/>
          </a:prstGeom>
        </p:spPr>
      </p:pic>
    </p:spTree>
    <p:custDataLst>
      <p:tags r:id="rId5"/>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梯度下降</a:t>
            </a:r>
            <a:r>
              <a:rPr lang="zh-CN" altLang="en-US" sz="4000" b="1">
                <a:solidFill>
                  <a:srgbClr val="A31F34"/>
                </a:solidFill>
                <a:sym typeface="+mn-ea"/>
              </a:rPr>
              <a:t>优化算法</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局部最小值</a:t>
            </a:r>
            <a:endParaRPr lang="zh-CN" altLang="en-US" sz="2800" b="1"/>
          </a:p>
        </p:txBody>
      </p:sp>
      <mc:AlternateContent xmlns:mc="http://schemas.openxmlformats.org/markup-compatibility/2006">
        <mc:Choice xmlns:a14="http://schemas.microsoft.com/office/drawing/2010/main" Requires="a14">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r>
                  <a:rPr lang="zh-CN" altLang="en-US">
                    <a:latin typeface="Cambria Math" panose="02040503050406030204" charset="0"/>
                    <a:cs typeface="Cambria Math" panose="02040503050406030204" charset="0"/>
                  </a:rPr>
                  <a:t>对于</a:t>
                </a:r>
                <a:r>
                  <a:rPr lang="en-US" altLang="zh-CN">
                    <a:latin typeface="Cambria Math" panose="02040503050406030204" charset="0"/>
                    <a:cs typeface="Cambria Math" panose="02040503050406030204" charset="0"/>
                  </a:rPr>
                  <a:t>非凸函数的梯度下降，考虑函数</a:t>
                </a:r>
                <a14:m>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func>
                      <m:funcPr>
                        <m:ctrlPr>
                          <a:rPr lang="en-US" altLang="zh-CN">
                            <a:latin typeface="Cambria Math" panose="02040503050406030204" charset="0"/>
                            <a:cs typeface="Cambria Math" panose="02040503050406030204" charset="0"/>
                          </a:rPr>
                        </m:ctrlPr>
                      </m:funcPr>
                      <m:fName>
                        <m:r>
                          <m:rPr>
                            <m:sty m:val="p"/>
                          </m:rPr>
                          <a:rPr lang="en-US" altLang="zh-CN">
                            <a:latin typeface="Cambria Math" panose="02040503050406030204" charset="0"/>
                            <a:cs typeface="Cambria Math" panose="02040503050406030204" charset="0"/>
                          </a:rPr>
                          <m:t>cos</m:t>
                        </m:r>
                      </m:fName>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𝑐𝑥</m:t>
                        </m:r>
                        <m:r>
                          <a:rPr lang="en-US" altLang="zh-CN" i="1">
                            <a:latin typeface="Cambria Math" panose="02040503050406030204" charset="0"/>
                            <a:cs typeface="Cambria Math" panose="02040503050406030204" charset="0"/>
                          </a:rPr>
                          <m:t>)</m:t>
                        </m:r>
                      </m:e>
                    </m:func>
                  </m:oMath>
                </a14:m>
                <a:r>
                  <a:rPr lang="en-US" altLang="zh-CN">
                    <a:latin typeface="Cambria Math" panose="02040503050406030204" charset="0"/>
                    <a:cs typeface="Cambria Math" panose="02040503050406030204" charset="0"/>
                  </a:rPr>
                  <a:t>，其中</a:t>
                </a:r>
                <a14:m>
                  <m:oMath xmlns:m="http://schemas.openxmlformats.org/officeDocument/2006/math">
                    <m:r>
                      <a:rPr lang="en-US" altLang="zh-CN" i="1">
                        <a:latin typeface="Cambria Math" panose="02040503050406030204" charset="0"/>
                        <a:cs typeface="Cambria Math" panose="02040503050406030204" charset="0"/>
                      </a:rPr>
                      <m:t>𝑐</m:t>
                    </m:r>
                  </m:oMath>
                </a14:m>
                <a:r>
                  <a:rPr lang="en-US" altLang="zh-CN">
                    <a:latin typeface="Cambria Math" panose="02040503050406030204" charset="0"/>
                    <a:cs typeface="Cambria Math" panose="02040503050406030204" charset="0"/>
                  </a:rPr>
                  <a:t>为某常数。 这个函数有无穷多个局部最小值。根据选择的学习率，我们最终可能只会得到许多解的一个。 下面的例子说明了高学习率</a:t>
                </a:r>
                <a:r>
                  <a:rPr lang="zh-CN" altLang="en-US">
                    <a:latin typeface="Cambria Math" panose="02040503050406030204" charset="0"/>
                    <a:cs typeface="Cambria Math" panose="02040503050406030204" charset="0"/>
                  </a:rPr>
                  <a:t>会</a:t>
                </a:r>
                <a:r>
                  <a:rPr lang="en-US" altLang="zh-CN">
                    <a:latin typeface="Cambria Math" panose="02040503050406030204" charset="0"/>
                    <a:cs typeface="Cambria Math" panose="02040503050406030204" charset="0"/>
                  </a:rPr>
                  <a:t>导致较差的局部最小值。</a:t>
                </a:r>
                <a:endParaRPr lang="en-US" altLang="zh-CN">
                  <a:latin typeface="Cambria Math" panose="02040503050406030204" charset="0"/>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756285" y="1830705"/>
                <a:ext cx="10573385" cy="1453515"/>
              </a:xfrm>
              <a:prstGeom prst="rect">
                <a:avLst/>
              </a:prstGeom>
              <a:blipFill rotWithShape="1">
                <a:blip r:embed="rId2"/>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895350" y="3429000"/>
            <a:ext cx="4591050" cy="2247900"/>
          </a:xfrm>
          <a:prstGeom prst="rect">
            <a:avLst/>
          </a:prstGeom>
        </p:spPr>
      </p:pic>
      <p:sp>
        <p:nvSpPr>
          <p:cNvPr id="7" name="右箭头 6"/>
          <p:cNvSpPr/>
          <p:nvPr/>
        </p:nvSpPr>
        <p:spPr>
          <a:xfrm>
            <a:off x="5829300" y="4052570"/>
            <a:ext cx="979170" cy="485775"/>
          </a:xfrm>
          <a:prstGeom prst="rightArrow">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4"/>
          <a:stretch>
            <a:fillRect/>
          </a:stretch>
        </p:blipFill>
        <p:spPr>
          <a:xfrm>
            <a:off x="7008495" y="3126740"/>
            <a:ext cx="3714750" cy="2550160"/>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895350" y="5577840"/>
                <a:ext cx="4219575" cy="29908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sz="1400" i="1">
                          <a:latin typeface="Cambria Math" panose="02040503050406030204" charset="0"/>
                          <a:cs typeface="Cambria Math" panose="02040503050406030204" charset="0"/>
                        </a:rPr>
                        <m:t>𝜂</m:t>
                      </m:r>
                      <m:r>
                        <a:rPr lang="en-US" altLang="zh-CN" sz="1400" i="1">
                          <a:latin typeface="Cambria Math" panose="02040503050406030204" charset="0"/>
                          <a:cs typeface="Cambria Math" panose="02040503050406030204" charset="0"/>
                        </a:rPr>
                        <m:t>=</m:t>
                      </m:r>
                      <m:r>
                        <a:rPr lang="en-US" altLang="zh-CN" sz="1400" i="1">
                          <a:latin typeface="Cambria Math" panose="02040503050406030204" charset="0"/>
                          <a:cs typeface="Cambria Math" panose="02040503050406030204" charset="0"/>
                        </a:rPr>
                        <m:t>2</m:t>
                      </m:r>
                      <m:r>
                        <a:rPr lang="en-US" altLang="zh-CN" sz="1400" i="1">
                          <a:latin typeface="Cambria Math" panose="02040503050406030204" charset="0"/>
                          <a:cs typeface="Cambria Math" panose="02040503050406030204" charset="0"/>
                        </a:rPr>
                        <m:t>，</m:t>
                      </m:r>
                      <m:r>
                        <a:rPr lang="zh-CN" altLang="en-US" sz="1400" i="1">
                          <a:latin typeface="Cambria Math" panose="02040503050406030204" charset="0"/>
                          <a:ea typeface="MS Mincho" charset="0"/>
                          <a:cs typeface="Cambria Math" panose="02040503050406030204" charset="0"/>
                        </a:rPr>
                        <m:t>迭代</m:t>
                      </m:r>
                      <m:r>
                        <a:rPr lang="en-US" altLang="zh-CN" sz="1400" i="1">
                          <a:latin typeface="Cambria Math" panose="02040503050406030204" charset="0"/>
                          <a:ea typeface="MS Mincho" charset="0"/>
                          <a:cs typeface="Cambria Math" panose="02040503050406030204" charset="0"/>
                        </a:rPr>
                        <m:t>10</m:t>
                      </m:r>
                      <m:r>
                        <a:rPr lang="zh-CN" altLang="en-US" sz="1400" i="1">
                          <a:latin typeface="Cambria Math" panose="02040503050406030204" charset="0"/>
                          <a:ea typeface="MS Mincho" charset="0"/>
                          <a:cs typeface="Cambria Math" panose="02040503050406030204" charset="0"/>
                        </a:rPr>
                        <m:t>次</m:t>
                      </m:r>
                    </m:oMath>
                  </m:oMathPara>
                </a14:m>
                <a:endParaRPr lang="zh-CN" altLang="en-US" sz="1400" i="1">
                  <a:latin typeface="Cambria Math" panose="02040503050406030204" charset="0"/>
                  <a:ea typeface="MS Mincho" charset="0"/>
                  <a:cs typeface="Cambria Math" panose="0204050305040603020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895350" y="5577840"/>
                <a:ext cx="4219575" cy="299085"/>
              </a:xfrm>
              <a:prstGeom prst="rect">
                <a:avLst/>
              </a:prstGeom>
              <a:blipFill rotWithShape="1">
                <a:blip r:embed="rId5"/>
                <a:stretch>
                  <a:fillRect/>
                </a:stretch>
              </a:blipFill>
            </p:spPr>
            <p:txBody>
              <a:bodyPr/>
              <a:lstStyle/>
              <a:p>
                <a:r>
                  <a:rPr lang="zh-CN" altLang="en-US">
                    <a:noFill/>
                  </a:rPr>
                  <a:t> </a:t>
                </a:r>
              </a:p>
            </p:txBody>
          </p:sp>
        </mc:Fallback>
      </mc:AlternateContent>
    </p:spTree>
    <p:custDataLst>
      <p:tags r:id="rId6"/>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梯度下降</a:t>
            </a:r>
            <a:r>
              <a:rPr lang="zh-CN" altLang="en-US" sz="4000" b="1">
                <a:solidFill>
                  <a:srgbClr val="A31F34"/>
                </a:solidFill>
                <a:sym typeface="+mn-ea"/>
              </a:rPr>
              <a:t>优化算法</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多元梯度下降</a:t>
            </a:r>
            <a:endParaRPr lang="zh-CN" altLang="en-US" sz="2800" b="1"/>
          </a:p>
        </p:txBody>
      </p:sp>
      <mc:AlternateContent xmlns:mc="http://schemas.openxmlformats.org/markup-compatibility/2006">
        <mc:Choice xmlns:a14="http://schemas.microsoft.com/office/drawing/2010/main" Requires="a14">
          <p:sp>
            <p:nvSpPr>
              <p:cNvPr id="12" name="文本框 11"/>
              <p:cNvSpPr txBox="1"/>
              <p:nvPr/>
            </p:nvSpPr>
            <p:spPr>
              <a:xfrm>
                <a:off x="756285" y="1830705"/>
                <a:ext cx="10573385" cy="1964690"/>
              </a:xfrm>
              <a:prstGeom prst="rect">
                <a:avLst/>
              </a:prstGeom>
              <a:noFill/>
            </p:spPr>
            <p:txBody>
              <a:bodyPr wrap="square" rtlCol="0">
                <a:noAutofit/>
              </a:bodyPr>
              <a:p>
                <a:pPr>
                  <a:lnSpc>
                    <a:spcPct val="140000"/>
                  </a:lnSpc>
                </a:pPr>
                <a:r>
                  <a:rPr lang="zh-CN" altLang="en-US">
                    <a:latin typeface="Cambria Math" panose="02040503050406030204" charset="0"/>
                    <a:cs typeface="Cambria Math" panose="02040503050406030204" charset="0"/>
                  </a:rPr>
                  <a:t>现在我们对单变量的情况有了更好的理解，考虑</a:t>
                </a:r>
                <a:r>
                  <a:rPr lang="en-US" altLang="zh-CN" b="1">
                    <a:latin typeface="Cambria Math" panose="02040503050406030204" charset="0"/>
                    <a:cs typeface="Cambria Math" panose="02040503050406030204" charset="0"/>
                  </a:rPr>
                  <a:t>x</a:t>
                </a:r>
                <a14:m>
                  <m:oMath xmlns:m="http://schemas.openxmlformats.org/officeDocument/2006/math">
                    <m:r>
                      <a:rPr lang="en-US" altLang="zh-CN" b="1"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 ...,</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𝑛</m:t>
                        </m:r>
                      </m:sub>
                    </m:sSub>
                    <m:r>
                      <a:rPr lang="en-US" altLang="zh-CN" b="1"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的情况。 即目标函数</a:t>
                </a:r>
                <a14:m>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ℝ</m:t>
                        </m:r>
                      </m:e>
                      <m:sup>
                        <m:r>
                          <a:rPr lang="en-US" altLang="zh-CN" i="1">
                            <a:latin typeface="Cambria Math" panose="02040503050406030204" charset="0"/>
                            <a:cs typeface="Cambria Math" panose="02040503050406030204" charset="0"/>
                          </a:rPr>
                          <m:t>𝑑</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ℝ</m:t>
                    </m:r>
                  </m:oMath>
                </a14:m>
                <a:r>
                  <a:rPr lang="zh-CN" altLang="en-US">
                    <a:latin typeface="Cambria Math" panose="02040503050406030204" charset="0"/>
                    <a:cs typeface="Cambria Math" panose="02040503050406030204" charset="0"/>
                  </a:rPr>
                  <a:t> 将向量映射成标量。 相应地，它的梯度也是多元的，它是一个由</a:t>
                </a:r>
                <a14:m>
                  <m:oMath xmlns:m="http://schemas.openxmlformats.org/officeDocument/2006/math">
                    <m:r>
                      <a:rPr lang="en-US" altLang="zh-CN" i="1">
                        <a:latin typeface="Cambria Math" panose="02040503050406030204" charset="0"/>
                        <a:cs typeface="Cambria Math" panose="02040503050406030204" charset="0"/>
                      </a:rPr>
                      <m:t>𝑑</m:t>
                    </m:r>
                  </m:oMath>
                </a14:m>
                <a:r>
                  <a:rPr lang="zh-CN" altLang="en-US">
                    <a:latin typeface="Cambria Math" panose="02040503050406030204" charset="0"/>
                    <a:cs typeface="Cambria Math" panose="02040503050406030204" charset="0"/>
                  </a:rPr>
                  <a:t>个偏导数组成的向量：</a:t>
                </a:r>
                <a:endParaRPr lang="zh-CN" altLang="en-US">
                  <a:latin typeface="Cambria Math" panose="02040503050406030204" charset="0"/>
                  <a:cs typeface="Cambria Math" panose="02040503050406030204" charset="0"/>
                </a:endParaRPr>
              </a:p>
              <a:p>
                <a:pPr>
                  <a:lnSpc>
                    <a:spcPct val="14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1</m:t>
                                  </m:r>
                                </m:sub>
                              </m:sSub>
                            </m:den>
                          </m:f>
                          <m:r>
                            <a:rPr lang="en-US" altLang="zh-CN" i="1">
                              <a:latin typeface="Cambria Math" panose="02040503050406030204" charset="0"/>
                              <a:cs typeface="Cambria Math" panose="02040503050406030204" charset="0"/>
                            </a:rPr>
                            <m:t>, </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2</m:t>
                                  </m:r>
                                </m:sub>
                              </m:sSub>
                            </m:den>
                          </m:f>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𝑑</m:t>
                                  </m:r>
                                </m:sub>
                              </m:sSub>
                            </m:den>
                          </m:f>
                        </m:e>
                      </m:d>
                      <m:r>
                        <a:rPr lang="en-US" altLang="zh-CN" i="1">
                          <a:latin typeface="Cambria Math" panose="02040503050406030204" charset="0"/>
                          <a:cs typeface="Cambria Math" panose="02040503050406030204" charset="0"/>
                        </a:rPr>
                        <m:t>.</m:t>
                      </m:r>
                    </m:oMath>
                  </m:oMathPara>
                </a14:m>
                <a:endParaRPr lang="zh-CN" altLang="en-US">
                  <a:latin typeface="Cambria Math" panose="02040503050406030204" charset="0"/>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756285" y="1830705"/>
                <a:ext cx="10573385" cy="196469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801370" y="3878580"/>
                <a:ext cx="10877550" cy="2386965"/>
              </a:xfrm>
              <a:prstGeom prst="rect">
                <a:avLst/>
              </a:prstGeom>
              <a:noFill/>
            </p:spPr>
            <p:txBody>
              <a:bodyPr wrap="square" rtlCol="0">
                <a:noAutofit/>
              </a:bodyPr>
              <a:p>
                <a:pPr>
                  <a:lnSpc>
                    <a:spcPct val="140000"/>
                  </a:lnSpc>
                </a:pPr>
                <a:r>
                  <a:rPr lang="zh-CN" altLang="en-US"/>
                  <a:t>和一维变量的情况一样，我们可以对多变量函数使用相应的泰勒近似来思考。 具体来说</a:t>
                </a:r>
                <a:r>
                  <a:rPr lang="en-US" altLang="zh-CN"/>
                  <a:t>,</a:t>
                </a:r>
                <a:endParaRPr lang="en-US" altLang="zh-CN"/>
              </a:p>
              <a:p>
                <a:pPr>
                  <a:lnSpc>
                    <a:spcPct val="14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b="1">
                          <a:latin typeface="Cambria Math" panose="02040503050406030204" charset="0"/>
                          <a:cs typeface="Cambria Math" panose="02040503050406030204" charset="0"/>
                          <a:sym typeface="+mn-ea"/>
                        </a:rPr>
                        <m:t>+</m:t>
                      </m:r>
                      <m:r>
                        <a:rPr lang="en-US" altLang="zh-CN">
                          <a:latin typeface="Cambria Math" panose="02040503050406030204" charset="0"/>
                          <a:cs typeface="Cambria Math" panose="02040503050406030204" charset="0"/>
                          <a:sym typeface="+mn-ea"/>
                        </a:rPr>
                        <m:t>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sym typeface="+mn-ea"/>
                            </a:rPr>
                          </m:ctrlPr>
                        </m:sSupPr>
                        <m:e>
                          <m:r>
                            <a:rPr lang="en-US" altLang="zh-CN">
                              <a:latin typeface="Cambria Math" panose="02040503050406030204" charset="0"/>
                              <a:cs typeface="Cambria Math" panose="02040503050406030204" charset="0"/>
                              <a:sym typeface="+mn-ea"/>
                            </a:rPr>
                            <m:t>𝜖</m:t>
                          </m:r>
                        </m:e>
                        <m:sup>
                          <m:r>
                            <a:rPr lang="en-US" altLang="zh-CN" i="1">
                              <a:latin typeface="Cambria Math" panose="02040503050406030204" charset="0"/>
                              <a:cs typeface="Cambria Math" panose="02040503050406030204" charset="0"/>
                              <a:sym typeface="+mn-ea"/>
                            </a:rPr>
                            <m:t>𝛵</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d>
                            <m:dPr>
                              <m:begChr m:val="‖"/>
                              <m:endChr m:val="‖"/>
                              <m:ctrlPr>
                                <a:rPr lang="en-US" altLang="zh-CN" i="1">
                                  <a:latin typeface="Cambria Math" panose="02040503050406030204" charset="0"/>
                                  <a:cs typeface="Cambria Math" panose="02040503050406030204" charset="0"/>
                                </a:rPr>
                              </m:ctrlPr>
                            </m:dPr>
                            <m:e>
                              <m:r>
                                <a:rPr lang="en-US" altLang="zh-CN" i="1">
                                  <a:latin typeface="Cambria Math" panose="02040503050406030204" charset="0"/>
                                  <a:cs typeface="Cambria Math" panose="02040503050406030204" charset="0"/>
                                </a:rPr>
                                <m:t>𝜖</m:t>
                              </m:r>
                            </m:e>
                          </m:d>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a:p>
                <a:pPr>
                  <a:lnSpc>
                    <a:spcPct val="140000"/>
                  </a:lnSpc>
                </a:pPr>
                <a:r>
                  <a:rPr lang="zh-CN" altLang="en-US"/>
                  <a:t>从上面的等式，可以看出在</a:t>
                </a:r>
                <a14:m>
                  <m:oMath xmlns:m="http://schemas.openxmlformats.org/officeDocument/2006/math">
                    <m:r>
                      <a:rPr lang="en-US" altLang="zh-CN">
                        <a:latin typeface="Cambria Math" panose="02040503050406030204" charset="0"/>
                        <a:cs typeface="Cambria Math" panose="02040503050406030204" charset="0"/>
                        <a:sym typeface="+mn-ea"/>
                      </a:rPr>
                      <m:t>𝜖</m:t>
                    </m:r>
                  </m:oMath>
                </a14:m>
                <a:r>
                  <a:rPr lang="en-US" altLang="zh-CN"/>
                  <a:t>的二阶项中， 最陡下降的方向由负梯</a:t>
                </a:r>
                <a:r>
                  <a:rPr lang="zh-CN" altLang="en-US"/>
                  <a:t>度</a:t>
                </a:r>
                <a14:m>
                  <m:oMath xmlns:m="http://schemas.openxmlformats.org/officeDocument/2006/math">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m:t>
                    </m:r>
                  </m:oMath>
                </a14:m>
                <a:r>
                  <a:rPr lang="zh-CN" altLang="en-US"/>
                  <a:t>决定，选择合适的学习</a:t>
                </a:r>
                <a:r>
                  <a:rPr lang="en-US" altLang="zh-CN"/>
                  <a:t>率</a:t>
                </a:r>
                <a14:m>
                  <m:oMath xmlns:m="http://schemas.openxmlformats.org/officeDocument/2006/math">
                    <m:r>
                      <a:rPr lang="en-US" altLang="zh-CN" i="1">
                        <a:latin typeface="Cambria Math" panose="02040503050406030204" charset="0"/>
                        <a:cs typeface="Cambria Math" panose="02040503050406030204" charset="0"/>
                      </a:rPr>
                      <m:t>𝜂</m:t>
                    </m:r>
                    <m:r>
                      <a:rPr lang="en-US" altLang="zh-CN" i="1">
                        <a:latin typeface="Cambria Math" panose="02040503050406030204" charset="0"/>
                        <a:cs typeface="Cambria Math" panose="02040503050406030204" charset="0"/>
                      </a:rPr>
                      <m:t>&gt;</m:t>
                    </m:r>
                    <m:r>
                      <a:rPr lang="en-US" altLang="zh-CN" i="1">
                        <a:latin typeface="Cambria Math" panose="02040503050406030204" charset="0"/>
                        <a:cs typeface="Cambria Math" panose="02040503050406030204" charset="0"/>
                      </a:rPr>
                      <m:t>0</m:t>
                    </m:r>
                  </m:oMath>
                </a14:m>
                <a:r>
                  <a:rPr lang="en-US" altLang="zh-CN"/>
                  <a:t>来</a:t>
                </a:r>
                <a:r>
                  <a:rPr lang="zh-CN" altLang="en-US"/>
                  <a:t>进行</a:t>
                </a:r>
                <a:r>
                  <a:rPr lang="en-US" altLang="zh-CN"/>
                  <a:t>典型的梯度下降算法：</a:t>
                </a:r>
                <a:endParaRPr lang="en-US" altLang="zh-CN"/>
              </a:p>
              <a:p>
                <a:pPr>
                  <a:lnSpc>
                    <a:spcPct val="140000"/>
                  </a:lnSpc>
                </a:pPr>
                <a14:m>
                  <m:oMathPara xmlns:m="http://schemas.openxmlformats.org/officeDocument/2006/math">
                    <m:oMathParaPr>
                      <m:jc m:val="centerGroup"/>
                    </m:oMathParaPr>
                    <m:oMath xmlns:m="http://schemas.openxmlformats.org/officeDocument/2006/math">
                      <m:r>
                        <a:rPr lang="en-US" altLang="zh-CN" b="1">
                          <a:latin typeface="Cambria Math" panose="02040503050406030204" charset="0"/>
                          <a:cs typeface="Cambria Math" panose="02040503050406030204" charset="0"/>
                          <a:sym typeface="+mn-ea"/>
                        </a:rPr>
                        <m:t>𝐱</m:t>
                      </m:r>
                      <m:r>
                        <a:rPr lang="en-US" altLang="zh-CN" b="1">
                          <a:latin typeface="Cambria Math" panose="02040503050406030204" charset="0"/>
                          <a:cs typeface="Cambria Math" panose="02040503050406030204" charset="0"/>
                          <a:sym typeface="+mn-ea"/>
                        </a:rPr>
                        <m:t>←</m:t>
                      </m:r>
                      <m:r>
                        <a:rPr lang="en-US" altLang="zh-CN" b="1">
                          <a:latin typeface="Cambria Math" panose="02040503050406030204" charset="0"/>
                          <a:cs typeface="Cambria Math" panose="02040503050406030204" charset="0"/>
                          <a:sym typeface="+mn-ea"/>
                        </a:rPr>
                        <m:t>𝐱</m:t>
                      </m:r>
                      <m:r>
                        <a:rPr lang="en-US" altLang="zh-CN" b="1">
                          <a:latin typeface="Cambria Math" panose="02040503050406030204" charset="0"/>
                          <a:cs typeface="Cambria Math" panose="02040503050406030204" charset="0"/>
                          <a:sym typeface="+mn-ea"/>
                        </a:rPr>
                        <m:t>−</m:t>
                      </m:r>
                      <m:r>
                        <a:rPr lang="en-US" altLang="zh-CN">
                          <a:latin typeface="Cambria Math" panose="02040503050406030204" charset="0"/>
                          <a:cs typeface="Cambria Math" panose="02040503050406030204" charset="0"/>
                          <a:sym typeface="+mn-ea"/>
                        </a:rPr>
                        <m:t>𝜂</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m:t>
                      </m:r>
                    </m:oMath>
                  </m:oMathPara>
                </a14:m>
                <a:endParaRPr lang="en-US" altLang="zh-CN"/>
              </a:p>
              <a:p>
                <a:endParaRPr lang="en-US" altLang="zh-CN"/>
              </a:p>
              <a:p>
                <a:endParaRPr lang="en-US" altLang="zh-CN"/>
              </a:p>
            </p:txBody>
          </p:sp>
        </mc:Choice>
        <mc:Fallback>
          <p:sp>
            <p:nvSpPr>
              <p:cNvPr id="5" name="文本框 4"/>
              <p:cNvSpPr txBox="1">
                <a:spLocks noRot="1" noChangeAspect="1" noMove="1" noResize="1" noEditPoints="1" noAdjustHandles="1" noChangeArrowheads="1" noChangeShapeType="1" noTextEdit="1"/>
              </p:cNvSpPr>
              <p:nvPr/>
            </p:nvSpPr>
            <p:spPr>
              <a:xfrm>
                <a:off x="801370" y="3878580"/>
                <a:ext cx="10877550" cy="2386965"/>
              </a:xfrm>
              <a:prstGeom prst="rect">
                <a:avLst/>
              </a:prstGeom>
              <a:blipFill rotWithShape="1">
                <a:blip r:embed="rId3"/>
                <a:stretch>
                  <a:fillRect b="-4842"/>
                </a:stretch>
              </a:blipFill>
            </p:spPr>
            <p:txBody>
              <a:bodyPr/>
              <a:lstStyle/>
              <a:p>
                <a:r>
                  <a:rPr lang="zh-CN" altLang="en-US">
                    <a:noFill/>
                  </a:rPr>
                  <a:t> </a:t>
                </a:r>
              </a:p>
            </p:txBody>
          </p:sp>
        </mc:Fallback>
      </mc:AlternateContent>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765175" y="407670"/>
            <a:ext cx="4196080" cy="822960"/>
          </a:xfrm>
        </p:spPr>
        <p:txBody>
          <a:bodyPr>
            <a:normAutofit fontScale="90000"/>
          </a:bodyPr>
          <a:p>
            <a:pPr algn="l"/>
            <a:r>
              <a:rPr lang="zh-CN" altLang="en-US" sz="4000">
                <a:solidFill>
                  <a:srgbClr val="A31F34"/>
                </a:solidFill>
              </a:rPr>
              <a:t>深度学习无处不在</a:t>
            </a:r>
            <a:endParaRPr lang="zh-CN" altLang="en-US" sz="4000">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317500"/>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65175" y="1230630"/>
            <a:ext cx="4869180" cy="915035"/>
          </a:xfrm>
          <a:prstGeom prst="rect">
            <a:avLst/>
          </a:prstGeom>
          <a:noFill/>
        </p:spPr>
        <p:txBody>
          <a:bodyPr wrap="square" rtlCol="0">
            <a:noAutofit/>
          </a:bodyPr>
          <a:p>
            <a:r>
              <a:rPr lang="zh-CN" altLang="en-US" sz="2800" b="1"/>
              <a:t>深度学习在各个领域都有应用</a:t>
            </a:r>
            <a:endParaRPr lang="zh-CN" altLang="en-US" sz="2800" b="1"/>
          </a:p>
        </p:txBody>
      </p:sp>
      <p:pic>
        <p:nvPicPr>
          <p:cNvPr id="7" name="图片 6"/>
          <p:cNvPicPr>
            <a:picLocks noChangeAspect="1"/>
          </p:cNvPicPr>
          <p:nvPr/>
        </p:nvPicPr>
        <p:blipFill>
          <a:blip r:embed="rId2"/>
          <a:stretch>
            <a:fillRect/>
          </a:stretch>
        </p:blipFill>
        <p:spPr>
          <a:xfrm>
            <a:off x="765175" y="2792730"/>
            <a:ext cx="3057525" cy="1828800"/>
          </a:xfrm>
          <a:prstGeom prst="rect">
            <a:avLst/>
          </a:prstGeom>
        </p:spPr>
      </p:pic>
      <p:pic>
        <p:nvPicPr>
          <p:cNvPr id="8" name="图片 7"/>
          <p:cNvPicPr>
            <a:picLocks noChangeAspect="1"/>
          </p:cNvPicPr>
          <p:nvPr/>
        </p:nvPicPr>
        <p:blipFill>
          <a:blip r:embed="rId3"/>
          <a:stretch>
            <a:fillRect/>
          </a:stretch>
        </p:blipFill>
        <p:spPr>
          <a:xfrm>
            <a:off x="4677410" y="2792730"/>
            <a:ext cx="3067050" cy="1828800"/>
          </a:xfrm>
          <a:prstGeom prst="rect">
            <a:avLst/>
          </a:prstGeom>
        </p:spPr>
      </p:pic>
      <p:pic>
        <p:nvPicPr>
          <p:cNvPr id="10" name="图片 9"/>
          <p:cNvPicPr>
            <a:picLocks noChangeAspect="1"/>
          </p:cNvPicPr>
          <p:nvPr/>
        </p:nvPicPr>
        <p:blipFill>
          <a:blip r:embed="rId4"/>
          <a:stretch>
            <a:fillRect/>
          </a:stretch>
        </p:blipFill>
        <p:spPr>
          <a:xfrm>
            <a:off x="8368665" y="2792730"/>
            <a:ext cx="3038475" cy="1828800"/>
          </a:xfrm>
          <a:prstGeom prst="rect">
            <a:avLst/>
          </a:prstGeom>
        </p:spPr>
      </p:pic>
      <p:sp>
        <p:nvSpPr>
          <p:cNvPr id="3" name="矩形 2"/>
          <p:cNvSpPr/>
          <p:nvPr/>
        </p:nvSpPr>
        <p:spPr>
          <a:xfrm>
            <a:off x="696595" y="4843145"/>
            <a:ext cx="3209925" cy="1143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4606290" y="4843145"/>
            <a:ext cx="3209925" cy="114300"/>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8282940" y="4843145"/>
            <a:ext cx="3209925" cy="114300"/>
          </a:xfrm>
          <a:prstGeom prst="rect">
            <a:avLst/>
          </a:prstGeom>
          <a:solidFill>
            <a:schemeClr val="accent2">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5"/>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梯度下降</a:t>
            </a:r>
            <a:r>
              <a:rPr lang="zh-CN" altLang="en-US" sz="4000" b="1">
                <a:solidFill>
                  <a:srgbClr val="A31F34"/>
                </a:solidFill>
                <a:sym typeface="+mn-ea"/>
              </a:rPr>
              <a:t>优化算法</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sym typeface="+mn-ea"/>
              </a:rPr>
              <a:t>多元梯度下降</a:t>
            </a:r>
            <a:endParaRPr lang="zh-CN" altLang="en-US" sz="2800" b="1"/>
          </a:p>
        </p:txBody>
      </p:sp>
      <mc:AlternateContent xmlns:mc="http://schemas.openxmlformats.org/markup-compatibility/2006">
        <mc:Choice xmlns:a14="http://schemas.microsoft.com/office/drawing/2010/main" Requires="a14">
          <p:sp>
            <p:nvSpPr>
              <p:cNvPr id="12" name="文本框 11"/>
              <p:cNvSpPr txBox="1"/>
              <p:nvPr/>
            </p:nvSpPr>
            <p:spPr>
              <a:xfrm>
                <a:off x="679450" y="1830705"/>
                <a:ext cx="10689590" cy="1598295"/>
              </a:xfrm>
              <a:prstGeom prst="rect">
                <a:avLst/>
              </a:prstGeom>
              <a:noFill/>
            </p:spPr>
            <p:txBody>
              <a:bodyPr wrap="square" rtlCol="0">
                <a:noAutofit/>
              </a:bodyPr>
              <a:p>
                <a:pPr>
                  <a:lnSpc>
                    <a:spcPct val="140000"/>
                  </a:lnSpc>
                </a:pPr>
                <a:r>
                  <a:rPr lang="zh-CN" altLang="en-US">
                    <a:latin typeface="Cambria Math" panose="02040503050406030204" charset="0"/>
                    <a:cs typeface="Cambria Math" panose="02040503050406030204" charset="0"/>
                  </a:rPr>
                  <a:t>这个算法在实践中的表现如何呢？ 我们构造一个目标函数</a:t>
                </a:r>
                <a14:m>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 </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2</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2</m:t>
                        </m:r>
                      </m:sub>
                      <m:sup>
                        <m:r>
                          <a:rPr lang="en-US" altLang="zh-CN" i="1">
                            <a:latin typeface="Cambria Math" panose="02040503050406030204" charset="0"/>
                            <a:cs typeface="Cambria Math" panose="02040503050406030204" charset="0"/>
                          </a:rPr>
                          <m:t>2</m:t>
                        </m:r>
                      </m:sup>
                    </m:sSubSup>
                  </m:oMath>
                </a14:m>
                <a:r>
                  <a:rPr lang="en-US" altLang="zh-CN">
                    <a:latin typeface="Cambria Math" panose="02040503050406030204" charset="0"/>
                    <a:cs typeface="Cambria Math" panose="02040503050406030204" charset="0"/>
                  </a:rPr>
                  <a:t>,并有二维向量</a:t>
                </a:r>
                <a14:m>
                  <m:oMath xmlns:m="http://schemas.openxmlformats.org/officeDocument/2006/math">
                    <m:r>
                      <a:rPr lang="en-US" altLang="zh-CN" b="1">
                        <a:latin typeface="Cambria Math" panose="02040503050406030204" charset="0"/>
                        <a:cs typeface="Cambria Math" panose="02040503050406030204" charset="0"/>
                        <a:sym typeface="+mn-ea"/>
                      </a:rPr>
                      <m:t>𝐱</m:t>
                    </m:r>
                    <m:r>
                      <a:rPr lang="en-US" altLang="zh-CN" b="1">
                        <a:latin typeface="Cambria Math" panose="02040503050406030204" charset="0"/>
                        <a:cs typeface="Cambria Math" panose="02040503050406030204" charset="0"/>
                        <a:sym typeface="+mn-ea"/>
                      </a:rPr>
                      <m:t>=</m:t>
                    </m:r>
                    <m:sSup>
                      <m:sSupPr>
                        <m:ctrlPr>
                          <a:rPr lang="en-US" altLang="zh-CN" b="1" i="1">
                            <a:latin typeface="Cambria Math" panose="02040503050406030204" charset="0"/>
                            <a:cs typeface="Cambria Math" panose="02040503050406030204" charset="0"/>
                            <a:sym typeface="+mn-ea"/>
                          </a:rPr>
                        </m:ctrlPr>
                      </m:sSupPr>
                      <m:e>
                        <m:d>
                          <m:dPr>
                            <m:begChr m:val="["/>
                            <m:endChr m:val="]"/>
                            <m:ctrlPr>
                              <a:rPr lang="en-US" altLang="zh-CN" b="1" i="1">
                                <a:latin typeface="Cambria Math" panose="02040503050406030204" charset="0"/>
                                <a:cs typeface="Cambria Math" panose="02040503050406030204" charset="0"/>
                                <a:sym typeface="+mn-ea"/>
                              </a:rPr>
                            </m:ctrlPr>
                          </m:dPr>
                          <m:e>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𝑥</m:t>
                                </m:r>
                              </m:e>
                              <m:sub>
                                <m:r>
                                  <a:rPr lang="en-US" altLang="zh-CN" i="1">
                                    <a:latin typeface="Cambria Math" panose="02040503050406030204" charset="0"/>
                                    <a:cs typeface="Cambria Math" panose="02040503050406030204" charset="0"/>
                                    <a:sym typeface="+mn-ea"/>
                                  </a:rPr>
                                  <m:t>1</m:t>
                                </m:r>
                              </m:sub>
                            </m:sSub>
                            <m:r>
                              <a:rPr lang="en-US" altLang="zh-CN" i="1">
                                <a:latin typeface="Cambria Math" panose="02040503050406030204" charset="0"/>
                                <a:cs typeface="Cambria Math" panose="02040503050406030204" charset="0"/>
                                <a:sym typeface="+mn-ea"/>
                              </a:rPr>
                              <m:t>,</m:t>
                            </m:r>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𝑥</m:t>
                                </m:r>
                              </m:e>
                              <m:sub>
                                <m:r>
                                  <a:rPr lang="en-US" altLang="zh-CN" i="1">
                                    <a:latin typeface="Cambria Math" panose="02040503050406030204" charset="0"/>
                                    <a:cs typeface="Cambria Math" panose="02040503050406030204" charset="0"/>
                                    <a:sym typeface="+mn-ea"/>
                                  </a:rPr>
                                  <m:t>2</m:t>
                                </m:r>
                              </m:sub>
                            </m:sSub>
                          </m:e>
                        </m:d>
                      </m:e>
                      <m:sup>
                        <m:r>
                          <a:rPr lang="en-US" altLang="zh-CN" i="1">
                            <a:latin typeface="Cambria Math" panose="02040503050406030204" charset="0"/>
                            <a:cs typeface="Cambria Math" panose="02040503050406030204" charset="0"/>
                            <a:sym typeface="+mn-ea"/>
                          </a:rPr>
                          <m:t>𝑇</m:t>
                        </m:r>
                      </m:sup>
                    </m:sSup>
                  </m:oMath>
                </a14:m>
                <a:r>
                  <a:rPr lang="en-US" altLang="zh-CN">
                    <a:latin typeface="Cambria Math" panose="02040503050406030204" charset="0"/>
                    <a:cs typeface="Cambria Math" panose="02040503050406030204" charset="0"/>
                  </a:rPr>
                  <a:t>作为输入， 标量作为输出。 梯度由</a:t>
                </a:r>
                <a14:m>
                  <m:oMath xmlns:m="http://schemas.openxmlformats.org/officeDocument/2006/math">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m:t>
                    </m:r>
                    <m:sSup>
                      <m:sSupPr>
                        <m:ctrlPr>
                          <a:rPr lang="en-US" altLang="zh-CN" b="1" i="1">
                            <a:latin typeface="Cambria Math" panose="02040503050406030204" charset="0"/>
                            <a:cs typeface="Cambria Math" panose="02040503050406030204" charset="0"/>
                            <a:sym typeface="+mn-ea"/>
                          </a:rPr>
                        </m:ctrlPr>
                      </m:sSupPr>
                      <m:e>
                        <m:d>
                          <m:dPr>
                            <m:begChr m:val="["/>
                            <m:endChr m:val="]"/>
                            <m:ctrlPr>
                              <a:rPr lang="en-US" altLang="zh-CN" b="1" i="1">
                                <a:latin typeface="Cambria Math" panose="02040503050406030204" charset="0"/>
                                <a:cs typeface="Cambria Math" panose="02040503050406030204" charset="0"/>
                                <a:sym typeface="+mn-ea"/>
                              </a:rPr>
                            </m:ctrlPr>
                          </m:dPr>
                          <m:e>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2</m:t>
                                </m:r>
                                <m:r>
                                  <a:rPr lang="en-US" altLang="zh-CN" i="1">
                                    <a:latin typeface="Cambria Math" panose="02040503050406030204" charset="0"/>
                                    <a:cs typeface="Cambria Math" panose="02040503050406030204" charset="0"/>
                                    <a:sym typeface="+mn-ea"/>
                                  </a:rPr>
                                  <m:t>𝑥</m:t>
                                </m:r>
                              </m:e>
                              <m:sub>
                                <m:r>
                                  <a:rPr lang="en-US" altLang="zh-CN" i="1">
                                    <a:latin typeface="Cambria Math" panose="02040503050406030204" charset="0"/>
                                    <a:cs typeface="Cambria Math" panose="02040503050406030204" charset="0"/>
                                    <a:sym typeface="+mn-ea"/>
                                  </a:rPr>
                                  <m:t>1</m:t>
                                </m:r>
                              </m:sub>
                            </m:sSub>
                            <m:r>
                              <a:rPr lang="en-US" altLang="zh-CN" i="1">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sym typeface="+mn-ea"/>
                              </a:rPr>
                              <m:t>4</m:t>
                            </m:r>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𝑥</m:t>
                                </m:r>
                              </m:e>
                              <m:sub>
                                <m:r>
                                  <a:rPr lang="en-US" altLang="zh-CN" i="1">
                                    <a:latin typeface="Cambria Math" panose="02040503050406030204" charset="0"/>
                                    <a:cs typeface="Cambria Math" panose="02040503050406030204" charset="0"/>
                                    <a:sym typeface="+mn-ea"/>
                                  </a:rPr>
                                  <m:t>2</m:t>
                                </m:r>
                              </m:sub>
                            </m:sSub>
                          </m:e>
                        </m:d>
                      </m:e>
                      <m:sup>
                        <m:r>
                          <a:rPr lang="en-US" altLang="zh-CN" i="1">
                            <a:latin typeface="Cambria Math" panose="02040503050406030204" charset="0"/>
                            <a:cs typeface="Cambria Math" panose="02040503050406030204" charset="0"/>
                            <a:sym typeface="+mn-ea"/>
                          </a:rPr>
                          <m:t>𝑇</m:t>
                        </m:r>
                      </m:sup>
                    </m:sSup>
                  </m:oMath>
                </a14:m>
                <a:r>
                  <a:rPr lang="en-US" altLang="zh-CN">
                    <a:latin typeface="Cambria Math" panose="02040503050406030204" charset="0"/>
                    <a:cs typeface="Cambria Math" panose="02040503050406030204" charset="0"/>
                  </a:rPr>
                  <a:t>给出。</a:t>
                </a:r>
                <a:r>
                  <a:rPr lang="zh-CN" altLang="en-US">
                    <a:latin typeface="Cambria Math" panose="02040503050406030204" charset="0"/>
                    <a:cs typeface="Cambria Math" panose="02040503050406030204" charset="0"/>
                  </a:rPr>
                  <a:t>假设初始位置从</a:t>
                </a:r>
                <a14:m>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5</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e>
                    </m:d>
                  </m:oMath>
                </a14:m>
                <a:r>
                  <a:rPr lang="zh-CN" altLang="en-US">
                    <a:latin typeface="Cambria Math" panose="02040503050406030204" charset="0"/>
                    <a:cs typeface="Cambria Math" panose="02040503050406030204" charset="0"/>
                  </a:rPr>
                  <a:t>开始通过梯度观察</a:t>
                </a:r>
                <a14:m>
                  <m:oMath xmlns:m="http://schemas.openxmlformats.org/officeDocument/2006/math">
                    <m:r>
                      <a:rPr lang="en-US" altLang="zh-CN" b="1">
                        <a:latin typeface="Cambria Math" panose="02040503050406030204" charset="0"/>
                        <a:cs typeface="Cambria Math" panose="02040503050406030204" charset="0"/>
                        <a:sym typeface="+mn-ea"/>
                      </a:rPr>
                      <m:t>𝐱</m:t>
                    </m:r>
                  </m:oMath>
                </a14:m>
                <a:r>
                  <a:rPr lang="zh-CN" altLang="en-US">
                    <a:latin typeface="Cambria Math" panose="02040503050406030204" charset="0"/>
                    <a:cs typeface="Cambria Math" panose="02040503050406030204" charset="0"/>
                    <a:sym typeface="+mn-ea"/>
                  </a:rPr>
                  <a:t>的</a:t>
                </a:r>
                <a:r>
                  <a:rPr lang="zh-CN" altLang="en-US">
                    <a:latin typeface="Cambria Math" panose="02040503050406030204" charset="0"/>
                    <a:cs typeface="Cambria Math" panose="02040503050406030204" charset="0"/>
                    <a:sym typeface="+mn-ea"/>
                  </a:rPr>
                  <a:t>轨迹</a:t>
                </a:r>
                <a:endParaRPr lang="zh-CN" altLang="en-US">
                  <a:latin typeface="Cambria Math" panose="02040503050406030204" charset="0"/>
                  <a:cs typeface="Cambria Math" panose="02040503050406030204" charset="0"/>
                  <a:sym typeface="+mn-ea"/>
                </a:endParaRPr>
              </a:p>
            </p:txBody>
          </p:sp>
        </mc:Choice>
        <mc:Fallback>
          <p:sp>
            <p:nvSpPr>
              <p:cNvPr id="12" name="文本框 11"/>
              <p:cNvSpPr txBox="1">
                <a:spLocks noRot="1" noChangeAspect="1" noMove="1" noResize="1" noEditPoints="1" noAdjustHandles="1" noChangeArrowheads="1" noChangeShapeType="1" noTextEdit="1"/>
              </p:cNvSpPr>
              <p:nvPr/>
            </p:nvSpPr>
            <p:spPr>
              <a:xfrm>
                <a:off x="679450" y="1830705"/>
                <a:ext cx="10689590" cy="1598295"/>
              </a:xfrm>
              <a:prstGeom prst="rect">
                <a:avLst/>
              </a:prstGeom>
              <a:blipFill rotWithShape="1">
                <a:blip r:embed="rId2"/>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3"/>
          <a:srcRect l="-573" t="930" r="13781" b="-2849"/>
          <a:stretch>
            <a:fillRect/>
          </a:stretch>
        </p:blipFill>
        <p:spPr>
          <a:xfrm>
            <a:off x="6530340" y="3293745"/>
            <a:ext cx="4427220" cy="2157730"/>
          </a:xfrm>
          <a:prstGeom prst="rect">
            <a:avLst/>
          </a:prstGeom>
        </p:spPr>
      </p:pic>
      <p:pic>
        <p:nvPicPr>
          <p:cNvPr id="5" name="图片 4"/>
          <p:cNvPicPr>
            <a:picLocks noChangeAspect="1"/>
          </p:cNvPicPr>
          <p:nvPr/>
        </p:nvPicPr>
        <p:blipFill>
          <a:blip r:embed="rId4"/>
          <a:stretch>
            <a:fillRect/>
          </a:stretch>
        </p:blipFill>
        <p:spPr>
          <a:xfrm>
            <a:off x="1229995" y="3293745"/>
            <a:ext cx="4065905" cy="2254885"/>
          </a:xfrm>
          <a:prstGeom prst="rect">
            <a:avLst/>
          </a:prstGeom>
        </p:spPr>
      </p:pic>
      <p:sp>
        <p:nvSpPr>
          <p:cNvPr id="7" name="文本框 6"/>
          <p:cNvSpPr txBox="1"/>
          <p:nvPr/>
        </p:nvSpPr>
        <p:spPr>
          <a:xfrm>
            <a:off x="6916420" y="5633085"/>
            <a:ext cx="4041140" cy="306705"/>
          </a:xfrm>
          <a:prstGeom prst="rect">
            <a:avLst/>
          </a:prstGeom>
          <a:noFill/>
        </p:spPr>
        <p:txBody>
          <a:bodyPr wrap="square" rtlCol="0">
            <a:spAutoFit/>
          </a:bodyPr>
          <a:p>
            <a:pPr algn="ctr"/>
            <a:r>
              <a:rPr lang="zh-CN" altLang="en-US" sz="1400"/>
              <a:t>定义迭代函数</a:t>
            </a:r>
            <a:endParaRPr lang="zh-CN" altLang="en-US" sz="1400"/>
          </a:p>
        </p:txBody>
      </p:sp>
      <p:sp>
        <p:nvSpPr>
          <p:cNvPr id="8" name="文本框 7"/>
          <p:cNvSpPr txBox="1"/>
          <p:nvPr/>
        </p:nvSpPr>
        <p:spPr>
          <a:xfrm>
            <a:off x="1179830" y="5717540"/>
            <a:ext cx="4021455" cy="306705"/>
          </a:xfrm>
          <a:prstGeom prst="rect">
            <a:avLst/>
          </a:prstGeom>
          <a:noFill/>
        </p:spPr>
        <p:txBody>
          <a:bodyPr wrap="square" rtlCol="0">
            <a:spAutoFit/>
          </a:bodyPr>
          <a:p>
            <a:pPr algn="ctr">
              <a:buClrTx/>
              <a:buSzTx/>
              <a:buFontTx/>
            </a:pPr>
            <a:r>
              <a:rPr lang="zh-CN" altLang="en-US" sz="1400"/>
              <a:t>定义优化目标，目标梯度</a:t>
            </a:r>
            <a:endParaRPr lang="zh-CN" altLang="en-US" sz="1400"/>
          </a:p>
        </p:txBody>
      </p:sp>
      <p:pic>
        <p:nvPicPr>
          <p:cNvPr id="10" name="图片 9"/>
          <p:cNvPicPr>
            <a:picLocks noChangeAspect="1"/>
          </p:cNvPicPr>
          <p:nvPr/>
        </p:nvPicPr>
        <p:blipFill>
          <a:blip r:embed="rId5"/>
          <a:stretch>
            <a:fillRect/>
          </a:stretch>
        </p:blipFill>
        <p:spPr>
          <a:xfrm>
            <a:off x="6530340" y="2948940"/>
            <a:ext cx="4337685" cy="2684145"/>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梯度下降</a:t>
            </a:r>
            <a:r>
              <a:rPr lang="zh-CN" altLang="en-US" sz="4000" b="1">
                <a:solidFill>
                  <a:srgbClr val="A31F34"/>
                </a:solidFill>
                <a:sym typeface="+mn-ea"/>
              </a:rPr>
              <a:t>优化算法</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小结</a:t>
            </a:r>
            <a:endParaRPr lang="zh-CN" altLang="en-US" sz="2800" b="1"/>
          </a:p>
        </p:txBody>
      </p:sp>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endParaRPr lang="zh-CN" altLang="en-US">
              <a:latin typeface="Cambria Math" panose="02040503050406030204" charset="0"/>
              <a:cs typeface="Cambria Math" panose="02040503050406030204" charset="0"/>
            </a:endParaRPr>
          </a:p>
        </p:txBody>
      </p:sp>
      <p:sp>
        <p:nvSpPr>
          <p:cNvPr id="5" name="文本框 4"/>
          <p:cNvSpPr txBox="1"/>
          <p:nvPr/>
        </p:nvSpPr>
        <p:spPr>
          <a:xfrm>
            <a:off x="756285" y="2076450"/>
            <a:ext cx="8924290" cy="639445"/>
          </a:xfrm>
          <a:prstGeom prst="rect">
            <a:avLst/>
          </a:prstGeom>
          <a:noFill/>
        </p:spPr>
        <p:txBody>
          <a:bodyPr wrap="square" rtlCol="0" anchor="t">
            <a:noAutofit/>
          </a:bodyPr>
          <a:p>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 学习率的大小很重要：学习率太大会使模型发散，学习率太小会没有进展。</a:t>
            </a:r>
            <a:endParaRPr lang="en-US" altLang="zh-CN">
              <a:latin typeface="微软雅黑" panose="020B0503020204020204" charset="-122"/>
              <a:ea typeface="微软雅黑" panose="020B0503020204020204" charset="-122"/>
              <a:sym typeface="+mn-ea"/>
            </a:endParaRPr>
          </a:p>
        </p:txBody>
      </p:sp>
      <p:sp>
        <p:nvSpPr>
          <p:cNvPr id="7" name="文本框 6"/>
          <p:cNvSpPr txBox="1"/>
          <p:nvPr/>
        </p:nvSpPr>
        <p:spPr>
          <a:xfrm>
            <a:off x="756285" y="2855595"/>
            <a:ext cx="6096000" cy="368300"/>
          </a:xfrm>
          <a:prstGeom prst="rect">
            <a:avLst/>
          </a:prstGeom>
          <a:noFill/>
        </p:spPr>
        <p:txBody>
          <a:bodyPr wrap="square" rtlCol="0" anchor="t">
            <a:spAutoFit/>
          </a:bodyPr>
          <a:p>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 梯度下降会可能陷入局部极小值，而得不到全局最小值。。</a:t>
            </a:r>
            <a:endParaRPr lang="en-US" altLang="zh-CN">
              <a:latin typeface="微软雅黑" panose="020B0503020204020204" charset="-122"/>
              <a:ea typeface="微软雅黑" panose="020B0503020204020204" charset="-122"/>
              <a:sym typeface="+mn-ea"/>
            </a:endParaRPr>
          </a:p>
        </p:txBody>
      </p:sp>
      <p:sp>
        <p:nvSpPr>
          <p:cNvPr id="8" name="文本框 7"/>
          <p:cNvSpPr txBox="1"/>
          <p:nvPr/>
        </p:nvSpPr>
        <p:spPr>
          <a:xfrm>
            <a:off x="756285" y="3625215"/>
            <a:ext cx="6096000" cy="368300"/>
          </a:xfrm>
          <a:prstGeom prst="rect">
            <a:avLst/>
          </a:prstGeom>
          <a:noFill/>
        </p:spPr>
        <p:txBody>
          <a:bodyPr wrap="square" rtlCol="0" anchor="t">
            <a:spAutoFit/>
          </a:bodyPr>
          <a:p>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 高维模型中，调整学习率是很复杂的。</a:t>
            </a:r>
            <a:endParaRPr lang="en-US" altLang="zh-CN">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rPr>
              <a:t>随机梯度下降</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随机梯度更新</a:t>
            </a:r>
            <a:endParaRPr lang="zh-CN" altLang="en-US" sz="2800" b="1"/>
          </a:p>
        </p:txBody>
      </p:sp>
      <mc:AlternateContent xmlns:mc="http://schemas.openxmlformats.org/markup-compatibility/2006">
        <mc:Choice xmlns:a14="http://schemas.microsoft.com/office/drawing/2010/main" Requires="a14">
          <p:sp>
            <p:nvSpPr>
              <p:cNvPr id="12" name="文本框 11"/>
              <p:cNvSpPr txBox="1"/>
              <p:nvPr/>
            </p:nvSpPr>
            <p:spPr>
              <a:xfrm>
                <a:off x="756285" y="1830705"/>
                <a:ext cx="10591800" cy="4605655"/>
              </a:xfrm>
              <a:prstGeom prst="rect">
                <a:avLst/>
              </a:prstGeom>
              <a:noFill/>
            </p:spPr>
            <p:txBody>
              <a:bodyPr wrap="square" rtlCol="0">
                <a:noAutofit/>
              </a:bodyPr>
              <a:p>
                <a:pPr>
                  <a:lnSpc>
                    <a:spcPct val="140000"/>
                  </a:lnSpc>
                </a:pPr>
                <a:r>
                  <a:rPr lang="zh-CN" altLang="en-US">
                    <a:latin typeface="Cambria Math" panose="02040503050406030204" charset="0"/>
                    <a:cs typeface="Cambria Math" panose="02040503050406030204" charset="0"/>
                  </a:rPr>
                  <a:t>在深度学习中，目标函数通常是训练数据集中每个样本的损失函数的平均值。给定</a:t>
                </a:r>
                <a14:m>
                  <m:oMath xmlns:m="http://schemas.openxmlformats.org/officeDocument/2006/math">
                    <m:r>
                      <a:rPr lang="en-US" altLang="zh-CN" i="1">
                        <a:latin typeface="Cambria Math" panose="02040503050406030204" charset="0"/>
                        <a:cs typeface="Cambria Math" panose="02040503050406030204" charset="0"/>
                      </a:rPr>
                      <m:t>𝑛</m:t>
                    </m:r>
                  </m:oMath>
                </a14:m>
                <a:r>
                  <a:rPr lang="zh-CN" altLang="en-US">
                    <a:latin typeface="Cambria Math" panose="02040503050406030204" charset="0"/>
                    <a:cs typeface="Cambria Math" panose="02040503050406030204" charset="0"/>
                  </a:rPr>
                  <a:t>个样本的训练数据集，我们假设</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是关于索引</a:t>
                </a:r>
                <a14:m>
                  <m:oMath xmlns:m="http://schemas.openxmlformats.org/officeDocument/2006/math">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𝑖</m:t>
                    </m:r>
                  </m:oMath>
                </a14:m>
                <a:r>
                  <a:rPr lang="en-US" altLang="zh-CN">
                    <a:latin typeface="Cambria Math" panose="02040503050406030204" charset="0"/>
                    <a:cs typeface="Cambria Math" panose="02040503050406030204" charset="0"/>
                  </a:rPr>
                  <a:t> </a:t>
                </a:r>
                <a:r>
                  <a:rPr lang="zh-CN" altLang="en-US">
                    <a:latin typeface="Cambria Math" panose="02040503050406030204" charset="0"/>
                    <a:cs typeface="Cambria Math" panose="02040503050406030204" charset="0"/>
                  </a:rPr>
                  <a:t>的训练样本的损失函数，其中</a:t>
                </a:r>
                <a14:m>
                  <m:oMath xmlns:m="http://schemas.openxmlformats.org/officeDocument/2006/math">
                    <m:r>
                      <a:rPr lang="en-US" altLang="zh-CN" b="1">
                        <a:latin typeface="Cambria Math" panose="02040503050406030204" charset="0"/>
                        <a:cs typeface="Cambria Math" panose="02040503050406030204" charset="0"/>
                        <a:sym typeface="+mn-ea"/>
                      </a:rPr>
                      <m:t>𝐱</m:t>
                    </m:r>
                  </m:oMath>
                </a14:m>
                <a:r>
                  <a:rPr lang="zh-CN" altLang="en-US">
                    <a:latin typeface="Cambria Math" panose="02040503050406030204" charset="0"/>
                    <a:cs typeface="Cambria Math" panose="02040503050406030204" charset="0"/>
                  </a:rPr>
                  <a:t>是参数向量。然后我们得到目标函数</a:t>
                </a:r>
                <a:endParaRPr lang="zh-CN" altLang="en-US">
                  <a:latin typeface="Cambria Math" panose="02040503050406030204" charset="0"/>
                  <a:cs typeface="Cambria Math" panose="02040503050406030204" charset="0"/>
                </a:endParaRPr>
              </a:p>
              <a:p>
                <a:pPr>
                  <a:lnSpc>
                    <a:spcPct val="14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1</m:t>
                          </m:r>
                        </m:num>
                        <m:den>
                          <m:r>
                            <a:rPr lang="en-US" altLang="zh-CN" i="1">
                              <a:latin typeface="Cambria Math" panose="02040503050406030204" charset="0"/>
                              <a:cs typeface="Cambria Math" panose="02040503050406030204" charset="0"/>
                            </a:rPr>
                            <m:t>𝑛</m:t>
                          </m:r>
                        </m:den>
                      </m:f>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𝑛</m:t>
                          </m:r>
                        </m:sup>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m:t>
                          </m:r>
                        </m:e>
                      </m:nary>
                    </m:oMath>
                  </m:oMathPara>
                </a14:m>
                <a:endParaRPr lang="en-US" altLang="zh-CN" i="1">
                  <a:latin typeface="Cambria Math" panose="02040503050406030204" charset="0"/>
                  <a:cs typeface="Cambria Math" panose="02040503050406030204" charset="0"/>
                </a:endParaRPr>
              </a:p>
              <a:p>
                <a:pPr>
                  <a:lnSpc>
                    <a:spcPct val="140000"/>
                  </a:lnSpc>
                </a:pPr>
                <a:r>
                  <a:rPr lang="en-US" altLang="zh-CN" b="1">
                    <a:latin typeface="Cambria Math" panose="02040503050406030204" charset="0"/>
                    <a:cs typeface="Cambria Math" panose="02040503050406030204" charset="0"/>
                  </a:rPr>
                  <a:t>x</a:t>
                </a:r>
                <a:r>
                  <a:rPr lang="en-US" altLang="zh-CN">
                    <a:latin typeface="Cambria Math" panose="02040503050406030204" charset="0"/>
                    <a:cs typeface="Cambria Math" panose="02040503050406030204" charset="0"/>
                  </a:rPr>
                  <a:t>的目标函数的梯度计算为</a:t>
                </a:r>
                <a:r>
                  <a:rPr lang="zh-CN" altLang="en-US">
                    <a:latin typeface="Cambria Math" panose="02040503050406030204" charset="0"/>
                    <a:cs typeface="Cambria Math" panose="02040503050406030204" charset="0"/>
                  </a:rPr>
                  <a:t>：</a:t>
                </a:r>
                <a:endParaRPr lang="en-US" altLang="zh-CN">
                  <a:latin typeface="Cambria Math" panose="02040503050406030204" charset="0"/>
                  <a:cs typeface="Cambria Math" panose="02040503050406030204" charset="0"/>
                </a:endParaRPr>
              </a:p>
              <a:p>
                <a:pPr>
                  <a:lnSpc>
                    <a:spcPct val="14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1</m:t>
                          </m:r>
                        </m:num>
                        <m:den>
                          <m:r>
                            <a:rPr lang="en-US" altLang="zh-CN" i="1">
                              <a:latin typeface="Cambria Math" panose="02040503050406030204" charset="0"/>
                              <a:cs typeface="Cambria Math" panose="02040503050406030204" charset="0"/>
                            </a:rPr>
                            <m:t>𝑛</m:t>
                          </m:r>
                        </m:den>
                      </m:f>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𝑛</m:t>
                          </m:r>
                        </m:sup>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m:t>
                          </m:r>
                        </m:e>
                      </m:nary>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a:p>
                <a:pPr>
                  <a:lnSpc>
                    <a:spcPct val="140000"/>
                  </a:lnSpc>
                </a:pPr>
                <a:r>
                  <a:rPr lang="en-US" altLang="zh-CN">
                    <a:latin typeface="Cambria Math" panose="02040503050406030204" charset="0"/>
                    <a:cs typeface="Cambria Math" panose="02040503050406030204" charset="0"/>
                  </a:rPr>
                  <a:t>如果使用梯度下降法，则每个自变量迭代的计算代价为</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oMath>
                </a14:m>
                <a:r>
                  <a:rPr lang="en-US" altLang="zh-CN">
                    <a:latin typeface="Cambria Math" panose="02040503050406030204" charset="0"/>
                    <a:cs typeface="Cambria Math" panose="02040503050406030204" charset="0"/>
                  </a:rPr>
                  <a:t>，它随线性增长。因此，当</a:t>
                </a:r>
                <a:endParaRPr lang="en-US" altLang="zh-CN">
                  <a:latin typeface="Cambria Math" panose="02040503050406030204" charset="0"/>
                  <a:cs typeface="Cambria Math" panose="02040503050406030204" charset="0"/>
                </a:endParaRPr>
              </a:p>
              <a:p>
                <a:pPr>
                  <a:lnSpc>
                    <a:spcPct val="140000"/>
                  </a:lnSpc>
                </a:pPr>
                <a:r>
                  <a:rPr lang="en-US" altLang="zh-CN">
                    <a:latin typeface="Cambria Math" panose="02040503050406030204" charset="0"/>
                    <a:cs typeface="Cambria Math" panose="02040503050406030204" charset="0"/>
                  </a:rPr>
                  <a:t>训练数据集较大时，每次迭代的梯度下降计算代价将</a:t>
                </a:r>
                <a:r>
                  <a:rPr lang="zh-CN" altLang="en-US">
                    <a:latin typeface="Cambria Math" panose="02040503050406030204" charset="0"/>
                    <a:cs typeface="Cambria Math" panose="02040503050406030204" charset="0"/>
                  </a:rPr>
                  <a:t>较</a:t>
                </a:r>
                <a:r>
                  <a:rPr lang="en-US" altLang="zh-CN">
                    <a:latin typeface="Cambria Math" panose="02040503050406030204" charset="0"/>
                    <a:cs typeface="Cambria Math" panose="02040503050406030204" charset="0"/>
                  </a:rPr>
                  <a:t>高。</a:t>
                </a:r>
                <a:endParaRPr lang="en-US" altLang="zh-CN">
                  <a:latin typeface="Cambria Math" panose="02040503050406030204" charset="0"/>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756285" y="1830705"/>
                <a:ext cx="10591800" cy="4605655"/>
              </a:xfrm>
              <a:prstGeom prst="rect">
                <a:avLst/>
              </a:prstGeom>
              <a:blipFill rotWithShape="1">
                <a:blip r:embed="rId2"/>
                <a:stretch>
                  <a:fillRect/>
                </a:stretch>
              </a:blipFill>
            </p:spPr>
            <p:txBody>
              <a:bodyPr/>
              <a:lstStyle/>
              <a:p>
                <a:r>
                  <a:rPr lang="zh-CN" altLang="en-US">
                    <a:noFill/>
                  </a:rPr>
                  <a:t> </a:t>
                </a:r>
              </a:p>
            </p:txBody>
          </p:sp>
        </mc:Fallback>
      </mc:AlternateContent>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随机梯度下降</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sym typeface="+mn-ea"/>
              </a:rPr>
              <a:t>随机梯度更新</a:t>
            </a:r>
            <a:endParaRPr lang="zh-CN" altLang="en-US" sz="2800" b="1"/>
          </a:p>
          <a:p>
            <a:endParaRPr lang="zh-CN" altLang="en-US" sz="2800" b="1"/>
          </a:p>
        </p:txBody>
      </p:sp>
      <mc:AlternateContent xmlns:mc="http://schemas.openxmlformats.org/markup-compatibility/2006">
        <mc:Choice xmlns:a14="http://schemas.microsoft.com/office/drawing/2010/main" Requires="a14">
          <p:sp>
            <p:nvSpPr>
              <p:cNvPr id="12" name="文本框 11"/>
              <p:cNvSpPr txBox="1"/>
              <p:nvPr/>
            </p:nvSpPr>
            <p:spPr>
              <a:xfrm>
                <a:off x="679450" y="2024380"/>
                <a:ext cx="10573385" cy="3673475"/>
              </a:xfrm>
              <a:prstGeom prst="rect">
                <a:avLst/>
              </a:prstGeom>
              <a:noFill/>
            </p:spPr>
            <p:txBody>
              <a:bodyPr wrap="square" rtlCol="0">
                <a:noAutofit/>
              </a:bodyPr>
              <a:p>
                <a:pPr>
                  <a:lnSpc>
                    <a:spcPct val="140000"/>
                  </a:lnSpc>
                </a:pPr>
                <a:r>
                  <a:rPr lang="zh-CN" altLang="en-US">
                    <a:latin typeface="Cambria Math" panose="02040503050406030204" charset="0"/>
                    <a:cs typeface="Cambria Math" panose="02040503050406030204" charset="0"/>
                  </a:rPr>
                  <a:t>随机梯度下降（SGD）可降低每次迭代时的计算代价。在随机梯度下降的每次迭代中，对数据样本随机均匀采样一个索引</a:t>
                </a:r>
                <a14:m>
                  <m:oMath xmlns:m="http://schemas.openxmlformats.org/officeDocument/2006/math">
                    <m:r>
                      <a:rPr lang="en-US" altLang="zh-CN" i="1">
                        <a:latin typeface="Cambria Math" panose="02040503050406030204" charset="0"/>
                        <a:cs typeface="Cambria Math" panose="02040503050406030204" charset="0"/>
                      </a:rPr>
                      <m:t>𝑖</m:t>
                    </m:r>
                  </m:oMath>
                </a14:m>
                <a:r>
                  <a:rPr lang="en-US" altLang="zh-CN">
                    <a:latin typeface="Cambria Math" panose="02040503050406030204" charset="0"/>
                    <a:cs typeface="Cambria Math" panose="02040503050406030204" charset="0"/>
                  </a:rPr>
                  <a:t>,</a:t>
                </a:r>
                <a:r>
                  <a:rPr lang="zh-CN" altLang="en-US">
                    <a:latin typeface="Cambria Math" panose="02040503050406030204" charset="0"/>
                    <a:cs typeface="Cambria Math" panose="02040503050406030204" charset="0"/>
                  </a:rPr>
                  <a:t>其中</a:t>
                </a:r>
                <a14:m>
                  <m:oMath xmlns:m="http://schemas.openxmlformats.org/officeDocument/2006/math">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e>
                    </m:d>
                    <m:r>
                      <a:rPr lang="en-US" altLang="zh-CN" i="1">
                        <a:latin typeface="Cambria Math" panose="02040503050406030204" charset="0"/>
                        <a:cs typeface="Cambria Math" panose="02040503050406030204" charset="0"/>
                      </a:rPr>
                      <m:t>,</m:t>
                    </m:r>
                  </m:oMath>
                </a14:m>
                <a:r>
                  <a:rPr lang="en-US" altLang="zh-CN">
                    <a:latin typeface="Cambria Math" panose="02040503050406030204" charset="0"/>
                    <a:cs typeface="Cambria Math" panose="02040503050406030204" charset="0"/>
                  </a:rPr>
                  <a:t>并计算梯度</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用来更新</a:t>
                </a:r>
                <a:r>
                  <a:rPr lang="en-US" altLang="zh-CN" b="1">
                    <a:latin typeface="Cambria Math" panose="02040503050406030204" charset="0"/>
                    <a:cs typeface="Cambria Math" panose="02040503050406030204" charset="0"/>
                    <a:sym typeface="+mn-ea"/>
                  </a:rPr>
                  <a:t>x</a:t>
                </a:r>
                <a:r>
                  <a:rPr lang="zh-CN" altLang="en-US">
                    <a:latin typeface="Cambria Math" panose="02040503050406030204" charset="0"/>
                    <a:cs typeface="Cambria Math" panose="02040503050406030204" charset="0"/>
                    <a:sym typeface="+mn-ea"/>
                  </a:rPr>
                  <a:t>：</a:t>
                </a:r>
                <a:endParaRPr lang="zh-CN" altLang="en-US">
                  <a:latin typeface="Cambria Math" panose="02040503050406030204" charset="0"/>
                  <a:cs typeface="Cambria Math" panose="02040503050406030204" charset="0"/>
                  <a:sym typeface="+mn-ea"/>
                </a:endParaRPr>
              </a:p>
              <a:p>
                <a:pPr>
                  <a:lnSpc>
                    <a:spcPct val="140000"/>
                  </a:lnSpc>
                </a:pPr>
                <a14:m>
                  <m:oMathPara xmlns:m="http://schemas.openxmlformats.org/officeDocument/2006/math">
                    <m:oMathParaPr>
                      <m:jc m:val="centerGroup"/>
                    </m:oMathParaPr>
                    <m:oMath xmlns:m="http://schemas.openxmlformats.org/officeDocument/2006/math">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sym typeface="+mn-ea"/>
                        </a:rPr>
                        <m:t> </m:t>
                      </m:r>
                      <m:r>
                        <a:rPr lang="en-US" altLang="zh-CN" i="1">
                          <a:latin typeface="Cambria Math" panose="02040503050406030204" charset="0"/>
                          <a:cs typeface="Cambria Math" panose="02040503050406030204" charset="0"/>
                          <a:sym typeface="+mn-ea"/>
                        </a:rPr>
                        <m:t>← </m:t>
                      </m:r>
                      <m:r>
                        <a:rPr lang="en-US" altLang="zh-CN" b="1">
                          <a:latin typeface="Cambria Math" panose="02040503050406030204" charset="0"/>
                          <a:cs typeface="Cambria Math" panose="02040503050406030204" charset="0"/>
                          <a:sym typeface="+mn-ea"/>
                        </a:rPr>
                        <m:t>𝐱</m:t>
                      </m:r>
                      <m:r>
                        <a:rPr lang="en-US" altLang="zh-CN" b="1">
                          <a:latin typeface="Cambria Math" panose="02040503050406030204" charset="0"/>
                          <a:cs typeface="Cambria Math" panose="02040503050406030204" charset="0"/>
                          <a:sym typeface="+mn-ea"/>
                        </a:rPr>
                        <m:t> </m:t>
                      </m:r>
                      <m:r>
                        <a:rPr lang="en-US" altLang="zh-CN" b="1">
                          <a:latin typeface="Cambria Math" panose="02040503050406030204" charset="0"/>
                          <a:cs typeface="Cambria Math" panose="02040503050406030204" charset="0"/>
                          <a:sym typeface="+mn-ea"/>
                        </a:rPr>
                        <m:t>−</m:t>
                      </m:r>
                      <m:r>
                        <a:rPr lang="en-US" altLang="zh-CN" b="1">
                          <a:latin typeface="Cambria Math" panose="02040503050406030204" charset="0"/>
                          <a:cs typeface="Cambria Math" panose="02040503050406030204" charset="0"/>
                          <a:sym typeface="+mn-ea"/>
                        </a:rPr>
                        <m:t> </m:t>
                      </m:r>
                      <m:r>
                        <a:rPr lang="en-US" altLang="zh-CN" b="1">
                          <a:latin typeface="Cambria Math" panose="02040503050406030204" charset="0"/>
                          <a:cs typeface="Cambria Math" panose="02040503050406030204" charset="0"/>
                          <a:sym typeface="+mn-ea"/>
                        </a:rPr>
                        <m:t>𝛈</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m:t>
                      </m:r>
                    </m:oMath>
                  </m:oMathPara>
                </a14:m>
                <a:endParaRPr lang="en-US" altLang="zh-CN" b="1">
                  <a:latin typeface="Cambria Math" panose="02040503050406030204" charset="0"/>
                  <a:cs typeface="Cambria Math" panose="02040503050406030204" charset="0"/>
                </a:endParaRPr>
              </a:p>
              <a:p>
                <a:pPr>
                  <a:lnSpc>
                    <a:spcPct val="140000"/>
                  </a:lnSpc>
                </a:pPr>
                <a:r>
                  <a:rPr lang="zh-CN" altLang="en-US">
                    <a:latin typeface="Cambria Math" panose="02040503050406030204" charset="0"/>
                    <a:cs typeface="Cambria Math" panose="02040503050406030204" charset="0"/>
                  </a:rPr>
                  <a:t>每次迭代的计算代价从</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 降至常数</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oMath>
                </a14:m>
                <a:r>
                  <a:rPr lang="en-US" altLang="zh-CN">
                    <a:latin typeface="Cambria Math" panose="02040503050406030204" charset="0"/>
                    <a:cs typeface="Cambria Math" panose="02040503050406030204" charset="0"/>
                  </a:rPr>
                  <a:t>,</a:t>
                </a:r>
                <a:r>
                  <a:rPr lang="zh-CN" altLang="en-US">
                    <a:latin typeface="Cambria Math" panose="02040503050406030204" charset="0"/>
                    <a:cs typeface="Cambria Math" panose="02040503050406030204" charset="0"/>
                  </a:rPr>
                  <a:t>另外随机梯度</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是对完整梯度</a:t>
                </a:r>
                <a14:m>
                  <m:oMath xmlns:m="http://schemas.openxmlformats.org/officeDocument/2006/math">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的无偏估计，因为</a:t>
                </a:r>
                <a:endParaRPr lang="zh-CN" altLang="en-US">
                  <a:latin typeface="Cambria Math" panose="02040503050406030204" charset="0"/>
                  <a:cs typeface="Cambria Math" panose="02040503050406030204" charset="0"/>
                </a:endParaRPr>
              </a:p>
              <a:p>
                <a:pPr>
                  <a:lnSpc>
                    <a:spcPct val="14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𝔼</m:t>
                          </m:r>
                        </m:e>
                        <m:sub>
                          <m:r>
                            <a:rPr lang="en-US" altLang="zh-CN" i="1">
                              <a:latin typeface="Cambria Math" panose="02040503050406030204" charset="0"/>
                              <a:cs typeface="Cambria Math" panose="02040503050406030204" charset="0"/>
                            </a:rPr>
                            <m:t>𝑖</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1</m:t>
                          </m:r>
                        </m:num>
                        <m:den>
                          <m:r>
                            <a:rPr lang="en-US" altLang="zh-CN" i="1">
                              <a:latin typeface="Cambria Math" panose="02040503050406030204" charset="0"/>
                              <a:cs typeface="Cambria Math" panose="02040503050406030204" charset="0"/>
                            </a:rPr>
                            <m:t>𝑛</m:t>
                          </m:r>
                        </m:den>
                      </m:f>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𝑛</m:t>
                          </m:r>
                        </m:sup>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m:t>
                          </m:r>
                        </m:e>
                      </m:nary>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a:p>
                <a:pPr>
                  <a:lnSpc>
                    <a:spcPct val="140000"/>
                  </a:lnSpc>
                </a:pPr>
                <a:r>
                  <a:rPr lang="zh-CN" altLang="en-US">
                    <a:latin typeface="Cambria Math" panose="02040503050406030204" charset="0"/>
                    <a:cs typeface="Cambria Math" panose="02040503050406030204" charset="0"/>
                  </a:rPr>
                  <a:t>也就是</a:t>
                </a:r>
                <a:r>
                  <a:rPr lang="zh-CN" altLang="en-US">
                    <a:latin typeface="Cambria Math" panose="02040503050406030204" charset="0"/>
                    <a:cs typeface="Cambria Math" panose="02040503050406030204" charset="0"/>
                  </a:rPr>
                  <a:t>说，平均而言，随机梯度是对梯度的良好估计。</a:t>
                </a:r>
                <a:endParaRPr lang="zh-CN" altLang="en-US">
                  <a:latin typeface="Cambria Math" panose="02040503050406030204" charset="0"/>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679450" y="2024380"/>
                <a:ext cx="10573385" cy="3673475"/>
              </a:xfrm>
              <a:prstGeom prst="rect">
                <a:avLst/>
              </a:prstGeom>
              <a:blipFill rotWithShape="1">
                <a:blip r:embed="rId2"/>
                <a:stretch>
                  <a:fillRect/>
                </a:stretch>
              </a:blipFill>
            </p:spPr>
            <p:txBody>
              <a:bodyPr/>
              <a:lstStyle/>
              <a:p>
                <a:r>
                  <a:rPr lang="zh-CN" altLang="en-US">
                    <a:noFill/>
                  </a:rPr>
                  <a:t> </a:t>
                </a:r>
              </a:p>
            </p:txBody>
          </p:sp>
        </mc:Fallback>
      </mc:AlternateContent>
    </p:spTree>
    <p:custDataLst>
      <p:tags r:id="rId3"/>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随机梯度下降</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sym typeface="+mn-ea"/>
              </a:rPr>
              <a:t>随机梯度更新</a:t>
            </a:r>
            <a:endParaRPr lang="zh-CN" altLang="en-US" sz="2800" b="1"/>
          </a:p>
        </p:txBody>
      </p:sp>
      <p:sp>
        <p:nvSpPr>
          <p:cNvPr id="12" name="文本框 11"/>
          <p:cNvSpPr txBox="1"/>
          <p:nvPr/>
        </p:nvSpPr>
        <p:spPr>
          <a:xfrm>
            <a:off x="756285" y="1830705"/>
            <a:ext cx="10573385" cy="2296160"/>
          </a:xfrm>
          <a:prstGeom prst="rect">
            <a:avLst/>
          </a:prstGeom>
          <a:noFill/>
        </p:spPr>
        <p:txBody>
          <a:bodyPr wrap="square" rtlCol="0">
            <a:noAutofit/>
          </a:bodyPr>
          <a:p>
            <a:pPr>
              <a:lnSpc>
                <a:spcPct val="140000"/>
              </a:lnSpc>
            </a:pPr>
            <a:r>
              <a:rPr lang="zh-CN" altLang="en-US">
                <a:latin typeface="Cambria Math" panose="02040503050406030204" charset="0"/>
                <a:cs typeface="Cambria Math" panose="02040503050406030204" charset="0"/>
              </a:rPr>
              <a:t>现在，将</a:t>
            </a:r>
            <a:r>
              <a:rPr lang="zh-CN" altLang="en-US">
                <a:latin typeface="Cambria Math" panose="02040503050406030204" charset="0"/>
                <a:cs typeface="Cambria Math" panose="02040503050406030204" charset="0"/>
                <a:sym typeface="+mn-ea"/>
              </a:rPr>
              <a:t>随机梯度</a:t>
            </a:r>
            <a:r>
              <a:rPr lang="zh-CN" altLang="en-US">
                <a:latin typeface="Cambria Math" panose="02040503050406030204" charset="0"/>
                <a:cs typeface="Cambria Math" panose="02040503050406030204" charset="0"/>
                <a:sym typeface="+mn-ea"/>
              </a:rPr>
              <a:t>下降</a:t>
            </a:r>
            <a:r>
              <a:rPr lang="zh-CN" altLang="en-US">
                <a:latin typeface="Cambria Math" panose="02040503050406030204" charset="0"/>
                <a:cs typeface="Cambria Math" panose="02040503050406030204" charset="0"/>
              </a:rPr>
              <a:t>与梯度下降进行比较，方法是向梯度添加均值为0、方差为1的随机噪</a:t>
            </a:r>
            <a:endParaRPr lang="zh-CN" altLang="en-US">
              <a:latin typeface="Cambria Math" panose="02040503050406030204" charset="0"/>
              <a:cs typeface="Cambria Math" panose="02040503050406030204" charset="0"/>
            </a:endParaRPr>
          </a:p>
          <a:p>
            <a:pPr>
              <a:lnSpc>
                <a:spcPct val="140000"/>
              </a:lnSpc>
            </a:pPr>
            <a:r>
              <a:rPr lang="zh-CN" altLang="en-US">
                <a:latin typeface="Cambria Math" panose="02040503050406030204" charset="0"/>
                <a:cs typeface="Cambria Math" panose="02040503050406030204" charset="0"/>
              </a:rPr>
              <a:t>声，</a:t>
            </a:r>
            <a:r>
              <a:rPr lang="zh-CN" altLang="en-US">
                <a:latin typeface="Cambria Math" panose="02040503050406030204" charset="0"/>
                <a:cs typeface="Cambria Math" panose="02040503050406030204" charset="0"/>
              </a:rPr>
              <a:t>来模拟随机梯度下降。</a:t>
            </a:r>
            <a:endParaRPr lang="zh-CN" altLang="en-US">
              <a:latin typeface="Cambria Math" panose="02040503050406030204" charset="0"/>
              <a:cs typeface="Cambria Math" panose="02040503050406030204" charset="0"/>
            </a:endParaRPr>
          </a:p>
        </p:txBody>
      </p:sp>
      <p:pic>
        <p:nvPicPr>
          <p:cNvPr id="3" name="图片 2"/>
          <p:cNvPicPr>
            <a:picLocks noChangeAspect="1"/>
          </p:cNvPicPr>
          <p:nvPr/>
        </p:nvPicPr>
        <p:blipFill>
          <a:blip r:embed="rId2"/>
          <a:srcRect r="7796"/>
          <a:stretch>
            <a:fillRect/>
          </a:stretch>
        </p:blipFill>
        <p:spPr>
          <a:xfrm>
            <a:off x="833755" y="3213100"/>
            <a:ext cx="5339715" cy="1905000"/>
          </a:xfrm>
          <a:prstGeom prst="rect">
            <a:avLst/>
          </a:prstGeom>
        </p:spPr>
      </p:pic>
      <p:pic>
        <p:nvPicPr>
          <p:cNvPr id="5" name="图片 4"/>
          <p:cNvPicPr>
            <a:picLocks noChangeAspect="1"/>
          </p:cNvPicPr>
          <p:nvPr/>
        </p:nvPicPr>
        <p:blipFill>
          <a:blip r:embed="rId3"/>
          <a:stretch>
            <a:fillRect/>
          </a:stretch>
        </p:blipFill>
        <p:spPr>
          <a:xfrm>
            <a:off x="7425055" y="2732405"/>
            <a:ext cx="4348480" cy="3011170"/>
          </a:xfrm>
          <a:prstGeom prst="rect">
            <a:avLst/>
          </a:prstGeom>
        </p:spPr>
      </p:pic>
      <p:sp>
        <p:nvSpPr>
          <p:cNvPr id="7" name="右箭头 6"/>
          <p:cNvSpPr/>
          <p:nvPr/>
        </p:nvSpPr>
        <p:spPr>
          <a:xfrm>
            <a:off x="6464935" y="3922395"/>
            <a:ext cx="766445" cy="485775"/>
          </a:xfrm>
          <a:prstGeom prst="rightArrow">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4"/>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rPr>
              <a:t>深度学习中的优化</a:t>
            </a:r>
            <a:r>
              <a:rPr lang="zh-CN" altLang="en-US" sz="4000" b="1">
                <a:solidFill>
                  <a:srgbClr val="A31F34"/>
                </a:solidFill>
              </a:rPr>
              <a:t>算法</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小批量随机梯度下降</a:t>
            </a:r>
            <a:endParaRPr lang="zh-CN" altLang="en-US" sz="2800" b="1"/>
          </a:p>
        </p:txBody>
      </p:sp>
      <p:sp>
        <p:nvSpPr>
          <p:cNvPr id="12" name="文本框 11"/>
          <p:cNvSpPr txBox="1"/>
          <p:nvPr/>
        </p:nvSpPr>
        <p:spPr>
          <a:xfrm>
            <a:off x="756285" y="1830705"/>
            <a:ext cx="10573385" cy="3826510"/>
          </a:xfrm>
          <a:prstGeom prst="rect">
            <a:avLst/>
          </a:prstGeom>
          <a:noFill/>
        </p:spPr>
        <p:txBody>
          <a:bodyPr wrap="square" rtlCol="0">
            <a:noAutofit/>
          </a:bodyPr>
          <a:p>
            <a:pPr>
              <a:lnSpc>
                <a:spcPct val="140000"/>
              </a:lnSpc>
            </a:pPr>
            <a:r>
              <a:rPr lang="zh-CN" altLang="en-US">
                <a:latin typeface="Cambria Math" panose="02040503050406030204" charset="0"/>
                <a:cs typeface="Cambria Math" panose="02040503050406030204" charset="0"/>
              </a:rPr>
              <a:t>到目前为止，基于梯度的学习方法中遇到了两个极端情况： 使用完整数据集来计算梯度并更新参数， 以及一次处理一个训练样本来取得进展。 二者各有利弊：每当数据非常相似时，梯度下降并不是非常“数据高效”。 而由于CPU和GPU无法充分利用向量化，随机梯度下降并不特别“计算高效”。 这暗示了两者之间可能有折中方案，这便涉及到小批量随机梯度下降（minibatch gradient descent）。</a:t>
            </a:r>
            <a:endParaRPr lang="zh-CN" altLang="en-US">
              <a:latin typeface="Cambria Math" panose="02040503050406030204" charset="0"/>
              <a:cs typeface="Cambria Math" panose="02040503050406030204" charset="0"/>
            </a:endParaRPr>
          </a:p>
          <a:p>
            <a:pPr>
              <a:lnSpc>
                <a:spcPct val="140000"/>
              </a:lnSpc>
            </a:pPr>
            <a:endParaRPr lang="zh-CN" altLang="en-US">
              <a:latin typeface="Cambria Math" panose="02040503050406030204" charset="0"/>
              <a:cs typeface="Cambria Math" panose="02040503050406030204" charset="0"/>
            </a:endParaRPr>
          </a:p>
          <a:p>
            <a:pPr>
              <a:lnSpc>
                <a:spcPct val="140000"/>
              </a:lnSpc>
            </a:pPr>
            <a:endParaRPr lang="zh-CN" altLang="en-US">
              <a:latin typeface="Cambria Math" panose="02040503050406030204" charset="0"/>
              <a:cs typeface="Cambria Math" panose="02040503050406030204" charset="0"/>
            </a:endParaRPr>
          </a:p>
        </p:txBody>
      </p:sp>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小批量随机梯度下降</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小批量</a:t>
            </a:r>
            <a:endParaRPr lang="zh-CN" altLang="en-US" sz="2800" b="1"/>
          </a:p>
        </p:txBody>
      </p:sp>
      <mc:AlternateContent xmlns:mc="http://schemas.openxmlformats.org/markup-compatibility/2006">
        <mc:Choice xmlns:a14="http://schemas.microsoft.com/office/drawing/2010/main" Requires="a14">
          <p:sp>
            <p:nvSpPr>
              <p:cNvPr id="12" name="文本框 11"/>
              <p:cNvSpPr txBox="1"/>
              <p:nvPr/>
            </p:nvSpPr>
            <p:spPr>
              <a:xfrm>
                <a:off x="756285" y="1830705"/>
                <a:ext cx="11010900" cy="4605655"/>
              </a:xfrm>
              <a:prstGeom prst="rect">
                <a:avLst/>
              </a:prstGeom>
              <a:noFill/>
            </p:spPr>
            <p:txBody>
              <a:bodyPr wrap="square" rtlCol="0">
                <a:noAutofit/>
              </a:bodyPr>
              <a:p>
                <a:pPr>
                  <a:lnSpc>
                    <a:spcPct val="140000"/>
                  </a:lnSpc>
                </a:pPr>
                <a:r>
                  <a:rPr lang="zh-CN" altLang="en-US">
                    <a:latin typeface="Cambria Math" panose="02040503050406030204" charset="0"/>
                    <a:cs typeface="Cambria Math" panose="02040503050406030204" charset="0"/>
                  </a:rPr>
                  <a:t>使用随机梯度下降时，我们每次只处理一个训练样本。 也就是说，每当我们执行</a:t>
                </a:r>
                <a14:m>
                  <m:oMath xmlns:m="http://schemas.openxmlformats.org/officeDocument/2006/math">
                    <m:r>
                      <a:rPr lang="en-US" altLang="zh-CN" i="1">
                        <a:latin typeface="Cambria Math" panose="02040503050406030204" charset="0"/>
                        <a:cs typeface="Cambria Math" panose="02040503050406030204" charset="0"/>
                      </a:rPr>
                      <m:t> </m:t>
                    </m:r>
                    <m:r>
                      <a:rPr lang="en-US" altLang="zh-CN" b="1">
                        <a:latin typeface="Cambria Math" panose="02040503050406030204" charset="0"/>
                        <a:cs typeface="Cambria Math" panose="02040503050406030204" charset="0"/>
                        <a:sym typeface="+mn-ea"/>
                      </a:rPr>
                      <m:t>𝐰</m:t>
                    </m:r>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𝐰</m:t>
                    </m:r>
                    <m:r>
                      <a:rPr lang="en-US" altLang="zh-CN" b="1">
                        <a:latin typeface="Cambria Math" panose="02040503050406030204" charset="0"/>
                        <a:cs typeface="Cambria Math" panose="02040503050406030204" charset="0"/>
                        <a:sym typeface="+mn-ea"/>
                      </a:rPr>
                      <m:t>−</m:t>
                    </m:r>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𝜂</m:t>
                        </m:r>
                      </m:e>
                      <m:sub>
                        <m:r>
                          <a:rPr lang="en-US" altLang="zh-CN" i="1">
                            <a:latin typeface="Cambria Math" panose="02040503050406030204" charset="0"/>
                            <a:cs typeface="Cambria Math" panose="02040503050406030204" charset="0"/>
                            <a:sym typeface="+mn-ea"/>
                          </a:rPr>
                          <m:t>𝑡</m:t>
                        </m:r>
                      </m:sub>
                    </m:sSub>
                    <m:sSub>
                      <m:sSubPr>
                        <m:ctrlPr>
                          <a:rPr lang="en-US" altLang="zh-CN" i="1">
                            <a:latin typeface="Cambria Math" panose="02040503050406030204" charset="0"/>
                            <a:cs typeface="Cambria Math" panose="02040503050406030204" charset="0"/>
                            <a:sym typeface="+mn-ea"/>
                          </a:rPr>
                        </m:ctrlPr>
                      </m:sSubPr>
                      <m:e>
                        <m:r>
                          <a:rPr lang="en-US" altLang="zh-CN" b="1" i="1">
                            <a:latin typeface="Cambria Math" panose="02040503050406030204" charset="0"/>
                            <a:cs typeface="Cambria Math" panose="02040503050406030204" charset="0"/>
                            <a:sym typeface="+mn-ea"/>
                          </a:rPr>
                          <m:t>𝒈</m:t>
                        </m:r>
                      </m:e>
                      <m:sub>
                        <m:r>
                          <a:rPr lang="en-US" altLang="zh-CN" i="1">
                            <a:latin typeface="Cambria Math" panose="02040503050406030204" charset="0"/>
                            <a:cs typeface="Cambria Math" panose="02040503050406030204" charset="0"/>
                            <a:sym typeface="+mn-ea"/>
                          </a:rPr>
                          <m:t>𝑡</m:t>
                        </m:r>
                      </m:sub>
                    </m:sSub>
                  </m:oMath>
                </a14:m>
                <a:r>
                  <a:rPr lang="en-US" altLang="zh-CN">
                    <a:latin typeface="Cambria Math" panose="02040503050406030204" charset="0"/>
                    <a:cs typeface="Cambria Math" panose="02040503050406030204" charset="0"/>
                  </a:rPr>
                  <a:t>,</a:t>
                </a:r>
                <a:r>
                  <a:rPr lang="zh-CN" altLang="en-US">
                    <a:latin typeface="Cambria Math" panose="02040503050406030204" charset="0"/>
                    <a:cs typeface="Cambria Math" panose="02040503050406030204" charset="0"/>
                  </a:rPr>
                  <a:t>其中</a:t>
                </a:r>
                <a:endParaRPr lang="en-US" altLang="zh-CN">
                  <a:latin typeface="Cambria Math" panose="02040503050406030204" charset="0"/>
                  <a:cs typeface="Cambria Math" panose="02040503050406030204" charset="0"/>
                </a:endParaRPr>
              </a:p>
              <a:p>
                <a:pPr>
                  <a:lnSpc>
                    <a:spcPct val="14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sym typeface="+mn-ea"/>
                            </a:rPr>
                          </m:ctrlPr>
                        </m:sSubPr>
                        <m:e>
                          <m:r>
                            <a:rPr lang="en-US" altLang="zh-CN" b="1" i="1">
                              <a:latin typeface="Cambria Math" panose="02040503050406030204" charset="0"/>
                              <a:cs typeface="Cambria Math" panose="02040503050406030204" charset="0"/>
                              <a:sym typeface="+mn-ea"/>
                            </a:rPr>
                            <m:t>𝒈</m:t>
                          </m:r>
                        </m:e>
                        <m:sub>
                          <m:r>
                            <a:rPr lang="en-US" altLang="zh-CN" i="1">
                              <a:latin typeface="Cambria Math" panose="02040503050406030204" charset="0"/>
                              <a:cs typeface="Cambria Math" panose="02040503050406030204" charset="0"/>
                              <a:sym typeface="+mn-ea"/>
                            </a:rPr>
                            <m:t>𝑡</m:t>
                          </m:r>
                        </m:sub>
                      </m:sSub>
                      <m:r>
                        <a:rPr lang="en-US" altLang="zh-CN" i="1">
                          <a:latin typeface="Cambria Math" panose="02040503050406030204" charset="0"/>
                          <a:cs typeface="Cambria Math" panose="02040503050406030204" charset="0"/>
                          <a:sym typeface="+mn-ea"/>
                        </a:rPr>
                        <m:t>=</m:t>
                      </m:r>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m:t>
                          </m:r>
                        </m:e>
                        <m:sub>
                          <m:r>
                            <a:rPr lang="en-US" altLang="zh-CN" i="1">
                              <a:latin typeface="Cambria Math" panose="02040503050406030204" charset="0"/>
                              <a:cs typeface="Cambria Math" panose="02040503050406030204" charset="0"/>
                              <a:sym typeface="+mn-ea"/>
                            </a:rPr>
                            <m:t>𝑤</m:t>
                          </m:r>
                        </m:sub>
                      </m:sSub>
                      <m:r>
                        <a:rPr lang="en-US" altLang="zh-CN" i="1">
                          <a:latin typeface="Cambria Math" panose="02040503050406030204" charset="0"/>
                          <a:cs typeface="Cambria Math" panose="02040503050406030204" charset="0"/>
                          <a:sym typeface="+mn-ea"/>
                        </a:rPr>
                        <m:t>𝑓</m:t>
                      </m:r>
                      <m:r>
                        <a:rPr lang="en-US" altLang="zh-CN" i="1">
                          <a:latin typeface="Cambria Math" panose="02040503050406030204" charset="0"/>
                          <a:cs typeface="Cambria Math" panose="02040503050406030204" charset="0"/>
                          <a:sym typeface="+mn-ea"/>
                        </a:rPr>
                        <m:t>(</m:t>
                      </m:r>
                      <m:sSub>
                        <m:sSubPr>
                          <m:ctrlPr>
                            <a:rPr lang="en-US" altLang="zh-CN" i="1">
                              <a:latin typeface="Cambria Math" panose="02040503050406030204" charset="0"/>
                              <a:cs typeface="Cambria Math" panose="02040503050406030204" charset="0"/>
                              <a:sym typeface="+mn-ea"/>
                            </a:rPr>
                          </m:ctrlPr>
                        </m:sSubPr>
                        <m:e>
                          <m:r>
                            <a:rPr lang="en-US" altLang="zh-CN" b="1">
                              <a:latin typeface="Cambria Math" panose="02040503050406030204" charset="0"/>
                              <a:cs typeface="Cambria Math" panose="02040503050406030204" charset="0"/>
                              <a:sym typeface="+mn-ea"/>
                            </a:rPr>
                            <m:t>𝐱</m:t>
                          </m:r>
                        </m:e>
                        <m:sub>
                          <m:r>
                            <a:rPr lang="en-US" altLang="zh-CN" i="1">
                              <a:latin typeface="Cambria Math" panose="02040503050406030204" charset="0"/>
                              <a:cs typeface="Cambria Math" panose="02040503050406030204" charset="0"/>
                              <a:sym typeface="+mn-ea"/>
                            </a:rPr>
                            <m:t>𝑡</m:t>
                          </m:r>
                        </m:sub>
                      </m:sSub>
                      <m:r>
                        <a:rPr lang="en-US" altLang="zh-CN" i="1">
                          <a:latin typeface="Cambria Math" panose="02040503050406030204" charset="0"/>
                          <a:cs typeface="Cambria Math" panose="02040503050406030204" charset="0"/>
                          <a:sym typeface="+mn-ea"/>
                        </a:rPr>
                        <m:t>,</m:t>
                      </m:r>
                      <m:r>
                        <a:rPr lang="en-US" altLang="zh-CN" b="1">
                          <a:latin typeface="Cambria Math" panose="02040503050406030204" charset="0"/>
                          <a:cs typeface="Cambria Math" panose="02040503050406030204" charset="0"/>
                          <a:sym typeface="+mn-ea"/>
                        </a:rPr>
                        <m:t>𝐰</m:t>
                      </m:r>
                      <m:r>
                        <a:rPr lang="en-US" altLang="zh-CN" i="1">
                          <a:latin typeface="Cambria Math" panose="02040503050406030204" charset="0"/>
                          <a:cs typeface="Cambria Math" panose="02040503050406030204" charset="0"/>
                          <a:sym typeface="+mn-ea"/>
                        </a:rPr>
                        <m:t>).</m:t>
                      </m:r>
                    </m:oMath>
                  </m:oMathPara>
                </a14:m>
                <a:endParaRPr lang="en-US" altLang="zh-CN" i="1">
                  <a:latin typeface="Cambria Math" panose="02040503050406030204" charset="0"/>
                  <a:cs typeface="Cambria Math" panose="02040503050406030204" charset="0"/>
                  <a:sym typeface="+mn-ea"/>
                </a:endParaRPr>
              </a:p>
              <a:p>
                <a:pPr>
                  <a:lnSpc>
                    <a:spcPct val="140000"/>
                  </a:lnSpc>
                </a:pPr>
                <a:r>
                  <a:rPr lang="zh-CN" altLang="en-US">
                    <a:sym typeface="+mn-ea"/>
                  </a:rPr>
                  <a:t>每次取出一个样本，没有充分利用CPU和GPU的并行计算能力。这对与于大型数据集来说尤其成为问题。</a:t>
                </a:r>
                <a:endParaRPr lang="zh-CN" altLang="en-US"/>
              </a:p>
              <a:p>
                <a:pPr>
                  <a:lnSpc>
                    <a:spcPct val="140000"/>
                  </a:lnSpc>
                </a:pPr>
                <a:endParaRPr lang="zh-CN" altLang="en-US"/>
              </a:p>
              <a:p>
                <a:pPr>
                  <a:lnSpc>
                    <a:spcPct val="140000"/>
                  </a:lnSpc>
                </a:pPr>
                <a:r>
                  <a:rPr lang="zh-CN" altLang="en-US"/>
                  <a:t>当我们使用小批量随机梯度下降时，我们每次处理一个由多个训练样本组成的“小批量”。也就是说，计算如下：</a:t>
                </a:r>
                <a:endParaRPr lang="zh-CN" altLang="en-US"/>
              </a:p>
              <a:p>
                <a:pPr>
                  <a:lnSpc>
                    <a:spcPct val="14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sym typeface="+mn-ea"/>
                            </a:rPr>
                          </m:ctrlPr>
                        </m:sSubPr>
                        <m:e>
                          <m:r>
                            <a:rPr lang="en-US" altLang="zh-CN" b="1" i="1">
                              <a:latin typeface="Cambria Math" panose="02040503050406030204" charset="0"/>
                              <a:cs typeface="Cambria Math" panose="02040503050406030204" charset="0"/>
                              <a:sym typeface="+mn-ea"/>
                            </a:rPr>
                            <m:t>𝒈</m:t>
                          </m:r>
                        </m:e>
                        <m:sub>
                          <m:r>
                            <a:rPr lang="en-US" altLang="zh-CN" i="1">
                              <a:latin typeface="Cambria Math" panose="02040503050406030204" charset="0"/>
                              <a:cs typeface="Cambria Math" panose="02040503050406030204" charset="0"/>
                              <a:sym typeface="+mn-ea"/>
                            </a:rPr>
                            <m:t>𝑡</m:t>
                          </m:r>
                        </m:sub>
                      </m:sSub>
                      <m:r>
                        <a:rPr lang="en-US" altLang="zh-CN" i="1">
                          <a:latin typeface="Cambria Math" panose="02040503050406030204" charset="0"/>
                          <a:cs typeface="Cambria Math" panose="02040503050406030204" charset="0"/>
                          <a:sym typeface="+mn-ea"/>
                        </a:rPr>
                        <m:t>=</m:t>
                      </m:r>
                      <m:f>
                        <m:fPr>
                          <m:ctrlPr>
                            <a:rPr lang="en-US" altLang="zh-CN" i="1">
                              <a:latin typeface="Cambria Math" panose="02040503050406030204" charset="0"/>
                              <a:cs typeface="Cambria Math" panose="02040503050406030204" charset="0"/>
                              <a:sym typeface="+mn-ea"/>
                            </a:rPr>
                          </m:ctrlPr>
                        </m:fPr>
                        <m:num>
                          <m:r>
                            <a:rPr lang="en-US" altLang="zh-CN" i="1">
                              <a:latin typeface="Cambria Math" panose="02040503050406030204" charset="0"/>
                              <a:cs typeface="Cambria Math" panose="02040503050406030204" charset="0"/>
                              <a:sym typeface="+mn-ea"/>
                            </a:rPr>
                            <m:t>1</m:t>
                          </m:r>
                        </m:num>
                        <m:den>
                          <m:d>
                            <m:dPr>
                              <m:begChr m:val="|"/>
                              <m:endChr m:val="|"/>
                              <m:ctrlPr>
                                <a:rPr lang="en-US" altLang="zh-CN" i="1">
                                  <a:latin typeface="Cambria Math" panose="02040503050406030204" charset="0"/>
                                  <a:cs typeface="Cambria Math" panose="02040503050406030204" charset="0"/>
                                  <a:sym typeface="+mn-ea"/>
                                </a:rPr>
                              </m:ctrlPr>
                            </m:dPr>
                            <m:e>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ℬ</m:t>
                                  </m:r>
                                </m:e>
                                <m:sub>
                                  <m:r>
                                    <a:rPr lang="en-US" altLang="zh-CN" i="1">
                                      <a:latin typeface="Cambria Math" panose="02040503050406030204" charset="0"/>
                                      <a:cs typeface="Cambria Math" panose="02040503050406030204" charset="0"/>
                                      <a:sym typeface="+mn-ea"/>
                                    </a:rPr>
                                    <m:t>𝑡</m:t>
                                  </m:r>
                                </m:sub>
                              </m:sSub>
                            </m:e>
                          </m:d>
                        </m:den>
                      </m:f>
                      <m:nary>
                        <m:naryPr>
                          <m:chr m:val="∑"/>
                          <m:limLoc m:val="undOvr"/>
                          <m:supHide m:val="on"/>
                          <m:ctrlPr>
                            <a:rPr lang="en-US" altLang="zh-CN" i="1">
                              <a:latin typeface="Cambria Math" panose="02040503050406030204" charset="0"/>
                              <a:cs typeface="Cambria Math" panose="02040503050406030204" charset="0"/>
                              <a:sym typeface="+mn-ea"/>
                            </a:rPr>
                          </m:ctrlPr>
                        </m:naryPr>
                        <m:sub>
                          <m:r>
                            <a:rPr lang="en-US" altLang="zh-CN" i="1">
                              <a:latin typeface="Cambria Math" panose="02040503050406030204" charset="0"/>
                              <a:cs typeface="Cambria Math" panose="02040503050406030204" charset="0"/>
                              <a:sym typeface="+mn-ea"/>
                            </a:rPr>
                            <m:t>𝑖</m:t>
                          </m:r>
                          <m:r>
                            <a:rPr lang="en-US" altLang="zh-CN" i="1">
                              <a:latin typeface="Cambria Math" panose="02040503050406030204" charset="0"/>
                              <a:cs typeface="Cambria Math" panose="02040503050406030204" charset="0"/>
                              <a:sym typeface="+mn-ea"/>
                            </a:rPr>
                            <m:t>∈</m:t>
                          </m:r>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ℬ</m:t>
                              </m:r>
                            </m:e>
                            <m:sub>
                              <m:r>
                                <a:rPr lang="en-US" altLang="zh-CN" i="1">
                                  <a:latin typeface="Cambria Math" panose="02040503050406030204" charset="0"/>
                                  <a:cs typeface="Cambria Math" panose="02040503050406030204" charset="0"/>
                                  <a:sym typeface="+mn-ea"/>
                                </a:rPr>
                                <m:t>𝑡</m:t>
                              </m:r>
                            </m:sub>
                          </m:sSub>
                        </m:sub>
                        <m:sup/>
                        <m:e>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m:t>
                              </m:r>
                            </m:e>
                            <m:sub>
                              <m:r>
                                <a:rPr lang="en-US" altLang="zh-CN" i="1">
                                  <a:latin typeface="Cambria Math" panose="02040503050406030204" charset="0"/>
                                  <a:cs typeface="Cambria Math" panose="02040503050406030204" charset="0"/>
                                  <a:sym typeface="+mn-ea"/>
                                </a:rPr>
                                <m:t>𝑤</m:t>
                              </m:r>
                            </m:sub>
                          </m:sSub>
                          <m:r>
                            <a:rPr lang="en-US" altLang="zh-CN" i="1">
                              <a:latin typeface="Cambria Math" panose="02040503050406030204" charset="0"/>
                              <a:cs typeface="Cambria Math" panose="02040503050406030204" charset="0"/>
                              <a:sym typeface="+mn-ea"/>
                            </a:rPr>
                            <m:t>𝑓</m:t>
                          </m:r>
                          <m:r>
                            <a:rPr lang="en-US" altLang="zh-CN" i="1">
                              <a:latin typeface="Cambria Math" panose="02040503050406030204" charset="0"/>
                              <a:cs typeface="Cambria Math" panose="02040503050406030204" charset="0"/>
                              <a:sym typeface="+mn-ea"/>
                            </a:rPr>
                            <m:t>(</m:t>
                          </m:r>
                          <m:sSub>
                            <m:sSubPr>
                              <m:ctrlPr>
                                <a:rPr lang="en-US" altLang="zh-CN" b="1" i="1">
                                  <a:latin typeface="Cambria Math" panose="02040503050406030204" charset="0"/>
                                  <a:cs typeface="Cambria Math" panose="02040503050406030204" charset="0"/>
                                  <a:sym typeface="+mn-ea"/>
                                </a:rPr>
                              </m:ctrlPr>
                            </m:sSubPr>
                            <m:e>
                              <m:r>
                                <a:rPr lang="en-US" altLang="zh-CN" b="1">
                                  <a:latin typeface="Cambria Math" panose="02040503050406030204" charset="0"/>
                                  <a:cs typeface="Cambria Math" panose="02040503050406030204" charset="0"/>
                                  <a:sym typeface="+mn-ea"/>
                                </a:rPr>
                                <m:t>𝐱</m:t>
                              </m:r>
                            </m:e>
                            <m:sub>
                              <m:r>
                                <m:rPr>
                                  <m:sty m:val="p"/>
                                </m:rPr>
                                <a:rPr lang="en-US" altLang="zh-CN">
                                  <a:latin typeface="Cambria Math" panose="02040503050406030204" charset="0"/>
                                  <a:cs typeface="Cambria Math" panose="02040503050406030204" charset="0"/>
                                  <a:sym typeface="+mn-ea"/>
                                </a:rPr>
                                <m:t>i</m:t>
                              </m:r>
                            </m:sub>
                          </m:sSub>
                          <m:r>
                            <a:rPr lang="en-US" altLang="zh-CN" i="1">
                              <a:latin typeface="Cambria Math" panose="02040503050406030204" charset="0"/>
                              <a:cs typeface="Cambria Math" panose="02040503050406030204" charset="0"/>
                              <a:sym typeface="+mn-ea"/>
                            </a:rPr>
                            <m:t>,</m:t>
                          </m:r>
                          <m:r>
                            <a:rPr lang="en-US" altLang="zh-CN" b="1">
                              <a:latin typeface="Cambria Math" panose="02040503050406030204" charset="0"/>
                              <a:cs typeface="Cambria Math" panose="02040503050406030204" charset="0"/>
                              <a:sym typeface="+mn-ea"/>
                            </a:rPr>
                            <m:t>𝐰</m:t>
                          </m:r>
                          <m:r>
                            <a:rPr lang="en-US" altLang="zh-CN" i="1">
                              <a:latin typeface="Cambria Math" panose="02040503050406030204" charset="0"/>
                              <a:cs typeface="Cambria Math" panose="02040503050406030204" charset="0"/>
                              <a:sym typeface="+mn-ea"/>
                            </a:rPr>
                            <m:t>)</m:t>
                          </m:r>
                        </m:e>
                      </m:nary>
                      <m:r>
                        <a:rPr lang="en-US" altLang="zh-CN" i="1">
                          <a:latin typeface="Cambria Math" panose="02040503050406030204" charset="0"/>
                          <a:cs typeface="Cambria Math" panose="02040503050406030204" charset="0"/>
                          <a:sym typeface="+mn-ea"/>
                        </a:rPr>
                        <m:t>.</m:t>
                      </m:r>
                    </m:oMath>
                  </m:oMathPara>
                </a14:m>
                <a:endParaRPr lang="zh-CN" altLang="en-US"/>
              </a:p>
              <a:p>
                <a:pPr>
                  <a:lnSpc>
                    <a:spcPct val="140000"/>
                  </a:lnSpc>
                </a:pPr>
                <a:r>
                  <a:rPr lang="en-US" altLang="zh-CN">
                    <a:latin typeface="Cambria Math" panose="02040503050406030204" charset="0"/>
                    <a:cs typeface="Cambria Math" panose="02040503050406030204" charset="0"/>
                  </a:rPr>
                  <a:t>由于</a:t>
                </a:r>
                <a14:m>
                  <m:oMath xmlns:m="http://schemas.openxmlformats.org/officeDocument/2006/math">
                    <m:sSub>
                      <m:sSubPr>
                        <m:ctrlPr>
                          <a:rPr lang="en-US" altLang="zh-CN" i="1">
                            <a:latin typeface="Cambria Math" panose="02040503050406030204" charset="0"/>
                            <a:cs typeface="Cambria Math" panose="02040503050406030204" charset="0"/>
                            <a:sym typeface="+mn-ea"/>
                          </a:rPr>
                        </m:ctrlPr>
                      </m:sSubPr>
                      <m:e>
                        <m:r>
                          <a:rPr lang="en-US" altLang="zh-CN" b="1">
                            <a:latin typeface="Cambria Math" panose="02040503050406030204" charset="0"/>
                            <a:cs typeface="Cambria Math" panose="02040503050406030204" charset="0"/>
                            <a:sym typeface="+mn-ea"/>
                          </a:rPr>
                          <m:t>𝐱</m:t>
                        </m:r>
                      </m:e>
                      <m:sub>
                        <m:r>
                          <a:rPr lang="en-US" altLang="zh-CN" i="1">
                            <a:latin typeface="Cambria Math" panose="02040503050406030204" charset="0"/>
                            <a:cs typeface="Cambria Math" panose="02040503050406030204" charset="0"/>
                            <a:sym typeface="+mn-ea"/>
                          </a:rPr>
                          <m:t>𝑡</m:t>
                        </m:r>
                      </m:sub>
                    </m:sSub>
                  </m:oMath>
                </a14:m>
                <a:r>
                  <a:rPr lang="en-US" altLang="zh-CN">
                    <a:latin typeface="Cambria Math" panose="02040503050406030204" charset="0"/>
                    <a:cs typeface="Cambria Math" panose="02040503050406030204" charset="0"/>
                  </a:rPr>
                  <a:t>和小批量</a:t>
                </a:r>
                <a14:m>
                  <m:oMath xmlns:m="http://schemas.openxmlformats.org/officeDocument/2006/math">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ℬ</m:t>
                        </m:r>
                      </m:e>
                      <m:sub>
                        <m:r>
                          <a:rPr lang="en-US" altLang="zh-CN" i="1">
                            <a:latin typeface="Cambria Math" panose="02040503050406030204" charset="0"/>
                            <a:cs typeface="Cambria Math" panose="02040503050406030204" charset="0"/>
                            <a:sym typeface="+mn-ea"/>
                          </a:rPr>
                          <m:t>𝑡</m:t>
                        </m:r>
                      </m:sub>
                    </m:sSub>
                  </m:oMath>
                </a14:m>
                <a:r>
                  <a:rPr lang="en-US" altLang="zh-CN">
                    <a:latin typeface="Cambria Math" panose="02040503050406030204" charset="0"/>
                    <a:cs typeface="Cambria Math" panose="02040503050406030204" charset="0"/>
                  </a:rPr>
                  <a:t>的所有元素都是从训练集中随机抽出的，因此梯度的期望保持不变。另一方面，方差</a:t>
                </a:r>
                <a:r>
                  <a:rPr lang="zh-CN" altLang="en-US">
                    <a:latin typeface="Cambria Math" panose="02040503050406030204" charset="0"/>
                    <a:cs typeface="Cambria Math" panose="02040503050406030204" charset="0"/>
                  </a:rPr>
                  <a:t>会</a:t>
                </a:r>
                <a:r>
                  <a:rPr lang="en-US" altLang="zh-CN">
                    <a:latin typeface="Cambria Math" panose="02040503050406030204" charset="0"/>
                    <a:cs typeface="Cambria Math" panose="02040503050406030204" charset="0"/>
                  </a:rPr>
                  <a:t>显著降低</a:t>
                </a:r>
                <a:r>
                  <a:rPr lang="zh-CN" altLang="en-US">
                    <a:latin typeface="Cambria Math" panose="02040503050406030204" charset="0"/>
                    <a:cs typeface="Cambria Math" panose="02040503050406030204" charset="0"/>
                  </a:rPr>
                  <a:t>，这是</a:t>
                </a:r>
                <a:r>
                  <a:rPr lang="en-US" altLang="zh-CN">
                    <a:latin typeface="Cambria Math" panose="02040503050406030204" charset="0"/>
                    <a:cs typeface="Cambria Math" panose="02040503050406030204" charset="0"/>
                  </a:rPr>
                  <a:t>由于小批量梯度由正在被平均计算的</a:t>
                </a:r>
                <a14:m>
                  <m:oMath xmlns:m="http://schemas.openxmlformats.org/officeDocument/2006/math">
                    <m:r>
                      <a:rPr lang="en-US" altLang="zh-CN" i="1">
                        <a:latin typeface="Cambria Math" panose="02040503050406030204" charset="0"/>
                        <a:cs typeface="Cambria Math" panose="02040503050406030204" charset="0"/>
                      </a:rPr>
                      <m:t>𝑏</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sym typeface="+mn-ea"/>
                          </a:rPr>
                        </m:ctrlPr>
                      </m:dPr>
                      <m:e>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ℬ</m:t>
                            </m:r>
                          </m:e>
                          <m:sub>
                            <m:r>
                              <a:rPr lang="en-US" altLang="zh-CN" i="1">
                                <a:latin typeface="Cambria Math" panose="02040503050406030204" charset="0"/>
                                <a:cs typeface="Cambria Math" panose="02040503050406030204" charset="0"/>
                                <a:sym typeface="+mn-ea"/>
                              </a:rPr>
                              <m:t>𝑡</m:t>
                            </m:r>
                          </m:sub>
                        </m:sSub>
                      </m:e>
                    </m:d>
                  </m:oMath>
                </a14:m>
                <a:r>
                  <a:rPr lang="en-US" altLang="zh-CN">
                    <a:latin typeface="Cambria Math" panose="02040503050406030204" charset="0"/>
                    <a:cs typeface="Cambria Math" panose="02040503050406030204" charset="0"/>
                  </a:rPr>
                  <a:t>个独立梯度组成</a:t>
                </a:r>
                <a:r>
                  <a:rPr lang="zh-CN" altLang="en-US">
                    <a:latin typeface="Cambria Math" panose="02040503050406030204" charset="0"/>
                    <a:cs typeface="Cambria Math" panose="02040503050406030204" charset="0"/>
                  </a:rPr>
                  <a:t>。</a:t>
                </a:r>
                <a:endParaRPr lang="en-US" altLang="zh-CN">
                  <a:latin typeface="Cambria Math" panose="02040503050406030204" charset="0"/>
                  <a:cs typeface="Cambria Math" panose="02040503050406030204" charset="0"/>
                </a:endParaRPr>
              </a:p>
              <a:p>
                <a:pPr>
                  <a:lnSpc>
                    <a:spcPct val="140000"/>
                  </a:lnSpc>
                </a:pPr>
                <a:endParaRPr lang="en-US" altLang="zh-CN">
                  <a:latin typeface="Cambria Math" panose="02040503050406030204" charset="0"/>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756285" y="1830705"/>
                <a:ext cx="11010900" cy="4605655"/>
              </a:xfrm>
              <a:prstGeom prst="rect">
                <a:avLst/>
              </a:prstGeom>
              <a:blipFill rotWithShape="1">
                <a:blip r:embed="rId2"/>
                <a:stretch>
                  <a:fillRect/>
                </a:stretch>
              </a:blipFill>
            </p:spPr>
            <p:txBody>
              <a:bodyPr/>
              <a:lstStyle/>
              <a:p>
                <a:r>
                  <a:rPr lang="zh-CN" altLang="en-US">
                    <a:noFill/>
                  </a:rPr>
                  <a:t> </a:t>
                </a:r>
              </a:p>
            </p:txBody>
          </p:sp>
        </mc:Fallback>
      </mc:AlternateContent>
    </p:spTree>
    <p:custDataLst>
      <p:tags r:id="rId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小批量随机梯度下降</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小结</a:t>
            </a:r>
            <a:endParaRPr lang="zh-CN" altLang="en-US" sz="2800" b="1"/>
          </a:p>
        </p:txBody>
      </p:sp>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endParaRPr lang="zh-CN" altLang="en-US">
              <a:latin typeface="Cambria Math" panose="02040503050406030204" charset="0"/>
              <a:cs typeface="Cambria Math" panose="02040503050406030204" charset="0"/>
            </a:endParaRPr>
          </a:p>
        </p:txBody>
      </p:sp>
      <p:sp>
        <p:nvSpPr>
          <p:cNvPr id="5" name="文本框 4"/>
          <p:cNvSpPr txBox="1"/>
          <p:nvPr/>
        </p:nvSpPr>
        <p:spPr>
          <a:xfrm>
            <a:off x="1053465" y="1903095"/>
            <a:ext cx="10275570" cy="914400"/>
          </a:xfrm>
          <a:prstGeom prst="rect">
            <a:avLst/>
          </a:prstGeom>
          <a:noFill/>
        </p:spPr>
        <p:txBody>
          <a:bodyPr wrap="square" rtlCol="0" anchor="t">
            <a:noAutofit/>
          </a:bodyPr>
          <a:p>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 随机梯度下降的“统计效率”与大批量一次处理数据的“计算效率”之间存在权衡。小批量随机梯	   度下降提供了两全其美的答案：计算和统计效率。</a:t>
            </a:r>
            <a:endParaRPr lang="en-US" altLang="zh-CN">
              <a:latin typeface="微软雅黑" panose="020B0503020204020204" charset="-122"/>
              <a:ea typeface="微软雅黑" panose="020B0503020204020204" charset="-122"/>
              <a:sym typeface="+mn-ea"/>
            </a:endParaRPr>
          </a:p>
        </p:txBody>
      </p:sp>
      <p:sp>
        <p:nvSpPr>
          <p:cNvPr id="3" name="文本框 2"/>
          <p:cNvSpPr txBox="1"/>
          <p:nvPr/>
        </p:nvSpPr>
        <p:spPr>
          <a:xfrm>
            <a:off x="1053465" y="2975610"/>
            <a:ext cx="9419590" cy="639445"/>
          </a:xfrm>
          <a:prstGeom prst="rect">
            <a:avLst/>
          </a:prstGeom>
          <a:noFill/>
        </p:spPr>
        <p:txBody>
          <a:bodyPr wrap="square" rtlCol="0" anchor="t">
            <a:noAutofit/>
          </a:bodyPr>
          <a:p>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 在小批量随机梯度下降中，处理通过训练数据的随机排列获得的批量数据</a:t>
            </a:r>
            <a:endParaRPr lang="en-US" altLang="zh-CN">
              <a:latin typeface="微软雅黑" panose="020B0503020204020204" charset="-122"/>
              <a:ea typeface="微软雅黑" panose="020B0503020204020204" charset="-122"/>
              <a:sym typeface="+mn-ea"/>
            </a:endParaRPr>
          </a:p>
        </p:txBody>
      </p:sp>
      <p:sp>
        <p:nvSpPr>
          <p:cNvPr id="7" name="文本框 6"/>
          <p:cNvSpPr txBox="1"/>
          <p:nvPr/>
        </p:nvSpPr>
        <p:spPr>
          <a:xfrm>
            <a:off x="1053465" y="3905250"/>
            <a:ext cx="9684385" cy="639445"/>
          </a:xfrm>
          <a:prstGeom prst="rect">
            <a:avLst/>
          </a:prstGeom>
          <a:noFill/>
        </p:spPr>
        <p:txBody>
          <a:bodyPr wrap="square" rtlCol="0" anchor="t">
            <a:noAutofit/>
          </a:bodyPr>
          <a:p>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 一般来说，小批量随机梯度下降比随机梯度下降和梯度下降的速度快，收敛风险较小。</a:t>
            </a:r>
            <a:endParaRPr lang="en-US" altLang="zh-CN">
              <a:latin typeface="微软雅黑" panose="020B0503020204020204" charset="-122"/>
              <a:ea typeface="微软雅黑" panose="020B0503020204020204" charset="-122"/>
              <a:sym typeface="+mn-ea"/>
            </a:endParaRPr>
          </a:p>
          <a:p>
            <a:endParaRPr lang="en-US" altLang="zh-CN">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深度学习中的优化</a:t>
            </a:r>
            <a:r>
              <a:rPr lang="zh-CN" altLang="en-US" sz="4000" b="1">
                <a:solidFill>
                  <a:srgbClr val="A31F34"/>
                </a:solidFill>
                <a:sym typeface="+mn-ea"/>
              </a:rPr>
              <a:t>算法</a:t>
            </a:r>
            <a:endParaRPr lang="zh-CN" altLang="en-US" sz="4000" b="1">
              <a:solidFill>
                <a:srgbClr val="A31F34"/>
              </a:solidFill>
              <a:sym typeface="+mn-ea"/>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sym typeface="+mn-ea"/>
              </a:rPr>
              <a:t>动量法</a:t>
            </a:r>
            <a:endParaRPr lang="zh-CN" altLang="en-US" sz="2800" b="1"/>
          </a:p>
        </p:txBody>
      </p:sp>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endParaRPr lang="zh-CN" altLang="en-US">
              <a:latin typeface="Cambria Math" panose="02040503050406030204" charset="0"/>
              <a:cs typeface="Cambria Math" panose="02040503050406030204" charset="0"/>
            </a:endParaRPr>
          </a:p>
        </p:txBody>
      </p:sp>
      <p:sp>
        <p:nvSpPr>
          <p:cNvPr id="5" name="文本框 4"/>
          <p:cNvSpPr txBox="1"/>
          <p:nvPr/>
        </p:nvSpPr>
        <p:spPr>
          <a:xfrm>
            <a:off x="756285" y="2061210"/>
            <a:ext cx="10275570" cy="914400"/>
          </a:xfrm>
          <a:prstGeom prst="rect">
            <a:avLst/>
          </a:prstGeom>
          <a:noFill/>
        </p:spPr>
        <p:txBody>
          <a:bodyPr wrap="square" rtlCol="0" anchor="t">
            <a:noAutofit/>
          </a:bodyPr>
          <a:p>
            <a:pPr>
              <a:lnSpc>
                <a:spcPct val="140000"/>
              </a:lnSpc>
            </a:pPr>
            <a:r>
              <a:rPr lang="zh-CN" altLang="en-US">
                <a:latin typeface="微软雅黑" panose="020B0503020204020204" charset="-122"/>
                <a:ea typeface="微软雅黑" panose="020B0503020204020204" charset="-122"/>
                <a:sym typeface="+mn-ea"/>
              </a:rPr>
              <a:t>随机梯度下降法在每次迭代中，沿着目标函数的负梯度方向更新参数。然而，随机梯度下降法容易陷入局部最优解，且收敛速度慢。它是一种加速梯度下降的优化算法。</a:t>
            </a:r>
            <a:endParaRPr lang="zh-CN" altLang="en-US">
              <a:latin typeface="微软雅黑" panose="020B0503020204020204" charset="-122"/>
              <a:ea typeface="微软雅黑" panose="020B0503020204020204" charset="-122"/>
              <a:sym typeface="+mn-ea"/>
            </a:endParaRPr>
          </a:p>
        </p:txBody>
      </p:sp>
      <p:sp>
        <p:nvSpPr>
          <p:cNvPr id="3" name="文本框 2"/>
          <p:cNvSpPr txBox="1"/>
          <p:nvPr/>
        </p:nvSpPr>
        <p:spPr>
          <a:xfrm>
            <a:off x="1053465" y="2975610"/>
            <a:ext cx="9419590" cy="639445"/>
          </a:xfrm>
          <a:prstGeom prst="rect">
            <a:avLst/>
          </a:prstGeom>
          <a:noFill/>
        </p:spPr>
        <p:txBody>
          <a:bodyPr wrap="square" rtlCol="0" anchor="t">
            <a:noAutofit/>
          </a:bodyPr>
          <a:p>
            <a:endParaRPr lang="en-US" altLang="zh-CN">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rPr>
              <a:t>动量</a:t>
            </a:r>
            <a:r>
              <a:rPr lang="zh-CN" altLang="en-US" sz="4000" b="1">
                <a:solidFill>
                  <a:srgbClr val="A31F34"/>
                </a:solidFill>
              </a:rPr>
              <a:t>法</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泄漏平均值</a:t>
            </a:r>
            <a:endParaRPr lang="zh-CN" altLang="en-US" sz="2800" b="1"/>
          </a:p>
        </p:txBody>
      </p:sp>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endParaRPr lang="zh-CN" altLang="en-US">
              <a:latin typeface="Cambria Math" panose="02040503050406030204" charset="0"/>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937260" y="1903095"/>
                <a:ext cx="10605135" cy="4383405"/>
              </a:xfrm>
              <a:prstGeom prst="rect">
                <a:avLst/>
              </a:prstGeom>
              <a:noFill/>
            </p:spPr>
            <p:txBody>
              <a:bodyPr wrap="square" rtlCol="0" anchor="t">
                <a:noAutofit/>
              </a:bodyPr>
              <a:p>
                <a:pPr>
                  <a:lnSpc>
                    <a:spcPct val="130000"/>
                  </a:lnSpc>
                </a:pPr>
                <a:r>
                  <a:rPr lang="zh-CN" altLang="en-US">
                    <a:latin typeface="微软雅黑" panose="020B0503020204020204" charset="-122"/>
                    <a:ea typeface="微软雅黑" panose="020B0503020204020204" charset="-122"/>
                    <a:sym typeface="+mn-ea"/>
                  </a:rPr>
                  <a:t>小批量随机梯度下降作为加速计算的手段。 它也有很好的作用，即平均梯度减小了方差。如果我们能够从方差减少的影响中受益，甚至超过小批量上的梯度平均值，那很不错。 完成这项任务的一种选择是用泄漏平均值（leaky average）取代梯度计算：</a:t>
                </a:r>
                <a:endParaRPr lang="zh-CN" altLang="en-US">
                  <a:latin typeface="微软雅黑" panose="020B0503020204020204" charset="-122"/>
                  <a:ea typeface="微软雅黑" panose="020B0503020204020204" charset="-122"/>
                  <a:sym typeface="+mn-ea"/>
                </a:endParaRPr>
              </a:p>
              <a:p>
                <a:pPr>
                  <a:lnSpc>
                    <a:spcPct val="13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𝐯</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r>
                        <a:rPr lang="en-US" altLang="zh-CN" i="1">
                          <a:latin typeface="Cambria Math" panose="02040503050406030204" charset="0"/>
                          <a:ea typeface="微软雅黑" panose="020B0503020204020204" charset="-122"/>
                          <a:cs typeface="Cambria Math" panose="02040503050406030204" charset="0"/>
                          <a:sym typeface="+mn-ea"/>
                        </a:rPr>
                        <m:t> =</m:t>
                      </m:r>
                      <m:r>
                        <a:rPr lang="en-US" altLang="zh-CN" i="1">
                          <a:latin typeface="Cambria Math" panose="02040503050406030204" charset="0"/>
                          <a:ea typeface="微软雅黑" panose="020B0503020204020204" charset="-122"/>
                          <a:cs typeface="Cambria Math" panose="02040503050406030204" charset="0"/>
                          <a:sym typeface="+mn-ea"/>
                        </a:rPr>
                        <m:t>𝛽</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𝐯</m:t>
                          </m:r>
                        </m:e>
                        <m:sub>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1</m:t>
                          </m:r>
                        </m:sub>
                      </m:sSub>
                      <m:r>
                        <a:rPr lang="en-US" altLang="zh-CN" i="1">
                          <a:latin typeface="Cambria Math" panose="02040503050406030204" charset="0"/>
                          <a:ea typeface="微软雅黑" panose="020B0503020204020204" charset="-122"/>
                          <a:cs typeface="Cambria Math" panose="02040503050406030204" charset="0"/>
                          <a:sym typeface="+mn-ea"/>
                        </a:rPr>
                        <m:t>+</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i="1">
                              <a:latin typeface="Cambria Math" panose="02040503050406030204" charset="0"/>
                              <a:ea typeface="微软雅黑" panose="020B0503020204020204" charset="-122"/>
                              <a:cs typeface="Cambria Math" panose="02040503050406030204" charset="0"/>
                              <a:sym typeface="+mn-ea"/>
                            </a:rPr>
                            <m:t>𝒈</m:t>
                          </m:r>
                        </m:e>
                        <m:sub>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1</m:t>
                          </m:r>
                        </m:sub>
                      </m:sSub>
                    </m:oMath>
                  </m:oMathPara>
                </a14:m>
                <a:endParaRPr lang="en-US" altLang="zh-CN" i="1">
                  <a:latin typeface="Cambria Math" panose="02040503050406030204" charset="0"/>
                  <a:ea typeface="微软雅黑" panose="020B0503020204020204" charset="-122"/>
                  <a:cs typeface="Cambria Math" panose="02040503050406030204" charset="0"/>
                  <a:sym typeface="+mn-ea"/>
                </a:endParaRPr>
              </a:p>
              <a:p>
                <a:pPr>
                  <a:lnSpc>
                    <a:spcPct val="130000"/>
                  </a:lnSpc>
                </a:pPr>
                <a:r>
                  <a:rPr lang="zh-CN" altLang="en-US">
                    <a:latin typeface="微软雅黑" panose="020B0503020204020204" charset="-122"/>
                    <a:ea typeface="微软雅黑" panose="020B0503020204020204" charset="-122"/>
                    <a:sym typeface="+mn-ea"/>
                  </a:rPr>
                  <a:t>其中</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sym typeface="+mn-ea"/>
                      </a:rPr>
                      <m:t>𝛽</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0</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1</m:t>
                    </m:r>
                    <m:r>
                      <a:rPr lang="en-US" altLang="zh-CN" i="1">
                        <a:latin typeface="Cambria Math" panose="02040503050406030204" charset="0"/>
                        <a:ea typeface="微软雅黑" panose="020B0503020204020204" charset="-122"/>
                        <a:cs typeface="Cambria Math" panose="02040503050406030204" charset="0"/>
                        <a:sym typeface="+mn-ea"/>
                      </a:rPr>
                      <m:t>)</m:t>
                    </m:r>
                  </m:oMath>
                </a14:m>
                <a:r>
                  <a:rPr lang="zh-CN" altLang="en-US">
                    <a:latin typeface="微软雅黑" panose="020B0503020204020204" charset="-122"/>
                    <a:ea typeface="微软雅黑" panose="020B0503020204020204" charset="-122"/>
                    <a:sym typeface="+mn-ea"/>
                  </a:rPr>
                  <a:t>。 这有效地将瞬时梯度替换为多个“过去”梯度的平均值。</a:t>
                </a:r>
                <a14:m>
                  <m:oMath xmlns:m="http://schemas.openxmlformats.org/officeDocument/2006/math">
                    <m:r>
                      <a:rPr lang="en-US" altLang="zh-CN" b="1">
                        <a:latin typeface="微软雅黑" panose="020B0503020204020204" charset="-122"/>
                        <a:ea typeface="微软雅黑" panose="020B0503020204020204" charset="-122"/>
                        <a:sym typeface="+mn-ea"/>
                      </a:rPr>
                      <m:t>𝐯</m:t>
                    </m:r>
                  </m:oMath>
                </a14:m>
                <a:r>
                  <a:rPr lang="zh-CN" altLang="en-US">
                    <a:latin typeface="微软雅黑" panose="020B0503020204020204" charset="-122"/>
                    <a:ea typeface="微软雅黑" panose="020B0503020204020204" charset="-122"/>
                    <a:sym typeface="+mn-ea"/>
                  </a:rPr>
                  <a:t>被称为</a:t>
                </a:r>
                <a:r>
                  <a:rPr lang="en-US" altLang="zh-CN">
                    <a:latin typeface="微软雅黑" panose="020B0503020204020204" charset="-122"/>
                    <a:ea typeface="微软雅黑" panose="020B0503020204020204" charset="-122"/>
                    <a:sym typeface="+mn-ea"/>
                  </a:rPr>
                  <a:t>(</a:t>
                </a:r>
                <a:r>
                  <a:rPr lang="zh-CN" altLang="en-US">
                    <a:latin typeface="微软雅黑" panose="020B0503020204020204" charset="-122"/>
                    <a:ea typeface="微软雅黑" panose="020B0503020204020204" charset="-122"/>
                    <a:sym typeface="+mn-ea"/>
                  </a:rPr>
                  <a:t>momentum</a:t>
                </a:r>
                <a:r>
                  <a:rPr lang="en-US" altLang="zh-CN">
                    <a:latin typeface="微软雅黑" panose="020B0503020204020204" charset="-122"/>
                    <a:ea typeface="微软雅黑" panose="020B0503020204020204" charset="-122"/>
                    <a:sym typeface="+mn-ea"/>
                  </a:rPr>
                  <a:t>),</a:t>
                </a:r>
                <a:r>
                  <a:rPr lang="zh-CN" altLang="en-US">
                    <a:latin typeface="微软雅黑" panose="020B0503020204020204" charset="-122"/>
                    <a:ea typeface="微软雅黑" panose="020B0503020204020204" charset="-122"/>
                    <a:sym typeface="+mn-ea"/>
                  </a:rPr>
                  <a:t>它累加了过去的梯度。为了更详细地解释，</a:t>
                </a:r>
                <a:r>
                  <a:rPr lang="zh-CN" altLang="en-US">
                    <a:latin typeface="微软雅黑" panose="020B0503020204020204" charset="-122"/>
                    <a:ea typeface="微软雅黑" panose="020B0503020204020204" charset="-122"/>
                    <a:sym typeface="+mn-ea"/>
                  </a:rPr>
                  <a:t>可以递归地将</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𝐯</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oMath>
                </a14:m>
                <a:r>
                  <a:rPr lang="zh-CN" altLang="en-US">
                    <a:latin typeface="微软雅黑" panose="020B0503020204020204" charset="-122"/>
                    <a:ea typeface="微软雅黑" panose="020B0503020204020204" charset="-122"/>
                    <a:sym typeface="+mn-ea"/>
                  </a:rPr>
                  <a:t>扩展</a:t>
                </a:r>
                <a:endParaRPr lang="zh-CN" altLang="en-US">
                  <a:latin typeface="微软雅黑" panose="020B0503020204020204" charset="-122"/>
                  <a:ea typeface="微软雅黑" panose="020B0503020204020204" charset="-122"/>
                  <a:sym typeface="+mn-ea"/>
                </a:endParaRPr>
              </a:p>
              <a:p>
                <a:pPr>
                  <a:lnSpc>
                    <a:spcPct val="13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𝐯</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r>
                        <a:rPr lang="en-US" altLang="zh-CN" i="1">
                          <a:latin typeface="Cambria Math" panose="02040503050406030204" charset="0"/>
                          <a:ea typeface="微软雅黑" panose="020B0503020204020204" charset="-122"/>
                          <a:cs typeface="Cambria Math" panose="02040503050406030204" charset="0"/>
                          <a:sym typeface="+mn-ea"/>
                        </a:rPr>
                        <m:t>=</m:t>
                      </m:r>
                      <m:sSup>
                        <m:sSupPr>
                          <m:ctrlPr>
                            <a:rPr lang="en-US" altLang="zh-CN" i="1">
                              <a:latin typeface="Cambria Math" panose="02040503050406030204" charset="0"/>
                              <a:ea typeface="微软雅黑" panose="020B0503020204020204" charset="-122"/>
                              <a:cs typeface="Cambria Math" panose="02040503050406030204" charset="0"/>
                              <a:sym typeface="+mn-ea"/>
                            </a:rPr>
                          </m:ctrlPr>
                        </m:sSupPr>
                        <m:e>
                          <m:r>
                            <a:rPr lang="en-US" altLang="zh-CN" i="1">
                              <a:latin typeface="Cambria Math" panose="02040503050406030204" charset="0"/>
                              <a:ea typeface="微软雅黑" panose="020B0503020204020204" charset="-122"/>
                              <a:cs typeface="Cambria Math" panose="02040503050406030204" charset="0"/>
                              <a:sym typeface="+mn-ea"/>
                            </a:rPr>
                            <m:t>𝛽</m:t>
                          </m:r>
                        </m:e>
                        <m:sup>
                          <m:r>
                            <a:rPr lang="en-US" altLang="zh-CN" i="1">
                              <a:latin typeface="Cambria Math" panose="02040503050406030204" charset="0"/>
                              <a:ea typeface="微软雅黑" panose="020B0503020204020204" charset="-122"/>
                              <a:cs typeface="Cambria Math" panose="02040503050406030204" charset="0"/>
                              <a:sym typeface="+mn-ea"/>
                            </a:rPr>
                            <m:t>2</m:t>
                          </m:r>
                        </m:sup>
                      </m:sSup>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𝐯</m:t>
                          </m:r>
                        </m:e>
                        <m:sub>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2</m:t>
                          </m:r>
                        </m:sub>
                      </m:sSub>
                      <m:r>
                        <a:rPr lang="en-US" altLang="zh-CN" i="1">
                          <a:latin typeface="Cambria Math" panose="02040503050406030204" charset="0"/>
                          <a:ea typeface="微软雅黑" panose="020B0503020204020204" charset="-122"/>
                          <a:cs typeface="Cambria Math" panose="02040503050406030204" charset="0"/>
                          <a:sym typeface="+mn-ea"/>
                        </a:rPr>
                        <m:t>+</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𝛽</m:t>
                          </m:r>
                          <m:r>
                            <a:rPr lang="en-US" altLang="zh-CN" b="1" i="1">
                              <a:latin typeface="Cambria Math" panose="02040503050406030204" charset="0"/>
                              <a:ea typeface="微软雅黑" panose="020B0503020204020204" charset="-122"/>
                              <a:cs typeface="Cambria Math" panose="02040503050406030204" charset="0"/>
                              <a:sym typeface="+mn-ea"/>
                            </a:rPr>
                            <m:t>𝒈</m:t>
                          </m:r>
                        </m:e>
                        <m:sub>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1</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2</m:t>
                          </m:r>
                        </m:sub>
                      </m:sSub>
                      <m:r>
                        <a:rPr lang="en-US" altLang="zh-CN" i="1">
                          <a:latin typeface="Cambria Math" panose="02040503050406030204" charset="0"/>
                          <a:ea typeface="微软雅黑" panose="020B0503020204020204" charset="-122"/>
                          <a:cs typeface="Cambria Math" panose="02040503050406030204" charset="0"/>
                          <a:sym typeface="+mn-ea"/>
                        </a:rPr>
                        <m:t>+</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i="1">
                              <a:latin typeface="Cambria Math" panose="02040503050406030204" charset="0"/>
                              <a:ea typeface="微软雅黑" panose="020B0503020204020204" charset="-122"/>
                              <a:cs typeface="Cambria Math" panose="02040503050406030204" charset="0"/>
                              <a:sym typeface="+mn-ea"/>
                            </a:rPr>
                            <m:t>𝒈</m:t>
                          </m:r>
                        </m:e>
                        <m:sub>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1</m:t>
                          </m:r>
                        </m:sub>
                      </m:sSub>
                      <m:r>
                        <a:rPr lang="en-US" altLang="zh-CN" i="1">
                          <a:latin typeface="Cambria Math" panose="02040503050406030204" charset="0"/>
                          <a:ea typeface="微软雅黑" panose="020B0503020204020204" charset="-122"/>
                          <a:cs typeface="Cambria Math" panose="02040503050406030204" charset="0"/>
                          <a:sym typeface="+mn-ea"/>
                        </a:rPr>
                        <m:t>=...,=</m:t>
                      </m:r>
                      <m:nary>
                        <m:naryPr>
                          <m:chr m:val="∑"/>
                          <m:limLoc m:val="undOvr"/>
                          <m:ctrlPr>
                            <a:rPr lang="en-US" altLang="zh-CN" i="1">
                              <a:latin typeface="Cambria Math" panose="02040503050406030204" charset="0"/>
                              <a:ea typeface="微软雅黑" panose="020B0503020204020204" charset="-122"/>
                              <a:cs typeface="Cambria Math" panose="02040503050406030204" charset="0"/>
                              <a:sym typeface="+mn-ea"/>
                            </a:rPr>
                          </m:ctrlPr>
                        </m:naryPr>
                        <m:sub>
                          <m:r>
                            <a:rPr lang="en-US" altLang="zh-CN" i="1">
                              <a:latin typeface="Cambria Math" panose="02040503050406030204" charset="0"/>
                              <a:ea typeface="微软雅黑" panose="020B0503020204020204" charset="-122"/>
                              <a:cs typeface="Cambria Math" panose="02040503050406030204" charset="0"/>
                              <a:sym typeface="+mn-ea"/>
                            </a:rPr>
                            <m:t>𝜏</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0</m:t>
                          </m:r>
                        </m:sub>
                        <m:sup>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1</m:t>
                          </m:r>
                        </m:sup>
                        <m:e>
                          <m:sSup>
                            <m:sSupPr>
                              <m:ctrlPr>
                                <a:rPr lang="en-US" altLang="zh-CN" i="1">
                                  <a:latin typeface="Cambria Math" panose="02040503050406030204" charset="0"/>
                                  <a:ea typeface="微软雅黑" panose="020B0503020204020204" charset="-122"/>
                                  <a:cs typeface="Cambria Math" panose="02040503050406030204" charset="0"/>
                                  <a:sym typeface="+mn-ea"/>
                                </a:rPr>
                              </m:ctrlPr>
                            </m:sSupPr>
                            <m:e>
                              <m:r>
                                <a:rPr lang="en-US" altLang="zh-CN" i="1">
                                  <a:latin typeface="Cambria Math" panose="02040503050406030204" charset="0"/>
                                  <a:ea typeface="微软雅黑" panose="020B0503020204020204" charset="-122"/>
                                  <a:cs typeface="Cambria Math" panose="02040503050406030204" charset="0"/>
                                  <a:sym typeface="+mn-ea"/>
                                </a:rPr>
                                <m:t>𝛽</m:t>
                              </m:r>
                            </m:e>
                            <m:sup>
                              <m:r>
                                <a:rPr lang="en-US" altLang="zh-CN" i="1">
                                  <a:latin typeface="Cambria Math" panose="02040503050406030204" charset="0"/>
                                  <a:ea typeface="微软雅黑" panose="020B0503020204020204" charset="-122"/>
                                  <a:cs typeface="Cambria Math" panose="02040503050406030204" charset="0"/>
                                  <a:sym typeface="+mn-ea"/>
                                </a:rPr>
                                <m:t>𝜏</m:t>
                              </m:r>
                            </m:sup>
                          </m:sSup>
                        </m:e>
                      </m:nary>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i="1">
                              <a:latin typeface="Cambria Math" panose="02040503050406030204" charset="0"/>
                              <a:ea typeface="微软雅黑" panose="020B0503020204020204" charset="-122"/>
                              <a:cs typeface="Cambria Math" panose="02040503050406030204" charset="0"/>
                              <a:sym typeface="+mn-ea"/>
                            </a:rPr>
                            <m:t>𝒈</m:t>
                          </m:r>
                        </m:e>
                        <m:sub>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𝜏</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𝜏</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1</m:t>
                          </m:r>
                        </m:sub>
                      </m:sSub>
                    </m:oMath>
                  </m:oMathPara>
                </a14:m>
                <a:endParaRPr lang="zh-CN" altLang="en-US">
                  <a:latin typeface="微软雅黑" panose="020B0503020204020204" charset="-122"/>
                  <a:ea typeface="微软雅黑" panose="020B0503020204020204" charset="-122"/>
                  <a:sym typeface="+mn-ea"/>
                </a:endParaRPr>
              </a:p>
              <a:p>
                <a:pPr>
                  <a:lnSpc>
                    <a:spcPct val="130000"/>
                  </a:lnSpc>
                </a:pPr>
                <a:r>
                  <a:rPr lang="zh-CN" altLang="en-US">
                    <a:latin typeface="微软雅黑" panose="020B0503020204020204" charset="-122"/>
                    <a:ea typeface="微软雅黑" panose="020B0503020204020204" charset="-122"/>
                    <a:sym typeface="+mn-ea"/>
                  </a:rPr>
                  <a:t>较大的</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sym typeface="+mn-ea"/>
                      </a:rPr>
                      <m:t>𝛽</m:t>
                    </m:r>
                  </m:oMath>
                </a14:m>
                <a:r>
                  <a:rPr lang="zh-CN" altLang="en-US">
                    <a:latin typeface="微软雅黑" panose="020B0503020204020204" charset="-122"/>
                    <a:ea typeface="微软雅黑" panose="020B0503020204020204" charset="-122"/>
                    <a:sym typeface="+mn-ea"/>
                  </a:rPr>
                  <a:t>相当于长期平均值，而较小的</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sym typeface="+mn-ea"/>
                      </a:rPr>
                      <m:t>𝛽</m:t>
                    </m:r>
                  </m:oMath>
                </a14:m>
                <a:r>
                  <a:rPr lang="zh-CN" altLang="en-US">
                    <a:latin typeface="微软雅黑" panose="020B0503020204020204" charset="-122"/>
                    <a:ea typeface="微软雅黑" panose="020B0503020204020204" charset="-122"/>
                    <a:sym typeface="+mn-ea"/>
                  </a:rPr>
                  <a:t>相对于梯度法只是略有修正。 新的梯度替换不再指向特定实例下降最陡的方向，而是指向过去梯度的加权平均值的方向。 这使我们能够实现对单批量计算平均值的大部分好处，而不产生实际计算其梯度的代价。</a:t>
                </a:r>
                <a:endParaRPr lang="zh-CN" altLang="en-US">
                  <a:latin typeface="微软雅黑" panose="020B0503020204020204" charset="-122"/>
                  <a:ea typeface="微软雅黑" panose="020B0503020204020204"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937260" y="1903095"/>
                <a:ext cx="10605135" cy="4383405"/>
              </a:xfrm>
              <a:prstGeom prst="rect">
                <a:avLst/>
              </a:prstGeom>
              <a:blipFill rotWithShape="1">
                <a:blip r:embed="rId2"/>
                <a:stretch>
                  <a:fillRect/>
                </a:stretch>
              </a:blipFill>
            </p:spPr>
            <p:txBody>
              <a:bodyPr/>
              <a:lstStyle/>
              <a:p>
                <a:r>
                  <a:rPr lang="zh-CN" altLang="en-US">
                    <a:noFill/>
                  </a:rPr>
                  <a:t> </a:t>
                </a:r>
              </a:p>
            </p:txBody>
          </p:sp>
        </mc:Fallback>
      </mc:AlternateContent>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765175" y="498475"/>
            <a:ext cx="10864850" cy="822960"/>
          </a:xfrm>
        </p:spPr>
        <p:txBody>
          <a:bodyPr>
            <a:normAutofit/>
          </a:bodyPr>
          <a:p>
            <a:pPr algn="l"/>
            <a:r>
              <a:rPr lang="zh-CN" altLang="en-US" sz="4000" b="1">
                <a:solidFill>
                  <a:srgbClr val="A31F34"/>
                </a:solidFill>
              </a:rPr>
              <a:t>深度学习在图像分类的应用</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0" y="407670"/>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65175" y="1430020"/>
            <a:ext cx="10326370" cy="915035"/>
          </a:xfrm>
          <a:prstGeom prst="rect">
            <a:avLst/>
          </a:prstGeom>
          <a:noFill/>
        </p:spPr>
        <p:txBody>
          <a:bodyPr wrap="square" rtlCol="0">
            <a:noAutofit/>
          </a:bodyPr>
          <a:p>
            <a:r>
              <a:rPr lang="zh-CN" altLang="en-US" sz="2800" b="1"/>
              <a:t>深度神经网络在</a:t>
            </a:r>
            <a:r>
              <a:rPr lang="en-US" altLang="zh-CN" sz="2800" b="1"/>
              <a:t>ImageNet</a:t>
            </a:r>
            <a:r>
              <a:rPr lang="zh-CN" altLang="en-US" sz="2800" b="1"/>
              <a:t>上实现了超越人类的分类</a:t>
            </a:r>
            <a:r>
              <a:rPr lang="zh-CN" altLang="en-US" sz="2800" b="1"/>
              <a:t>准确度</a:t>
            </a:r>
            <a:endParaRPr lang="zh-CN" altLang="en-US" sz="2800" b="1"/>
          </a:p>
        </p:txBody>
      </p:sp>
      <p:pic>
        <p:nvPicPr>
          <p:cNvPr id="12" name="图片 11"/>
          <p:cNvPicPr>
            <a:picLocks noChangeAspect="1"/>
          </p:cNvPicPr>
          <p:nvPr/>
        </p:nvPicPr>
        <p:blipFill>
          <a:blip r:embed="rId2"/>
          <a:stretch>
            <a:fillRect/>
          </a:stretch>
        </p:blipFill>
        <p:spPr>
          <a:xfrm>
            <a:off x="1384300" y="2544445"/>
            <a:ext cx="2613660" cy="2875280"/>
          </a:xfrm>
          <a:prstGeom prst="rect">
            <a:avLst/>
          </a:prstGeom>
        </p:spPr>
      </p:pic>
      <p:pic>
        <p:nvPicPr>
          <p:cNvPr id="13" name="图片 12"/>
          <p:cNvPicPr>
            <a:picLocks noChangeAspect="1"/>
          </p:cNvPicPr>
          <p:nvPr/>
        </p:nvPicPr>
        <p:blipFill>
          <a:blip r:embed="rId3"/>
          <a:stretch>
            <a:fillRect/>
          </a:stretch>
        </p:blipFill>
        <p:spPr>
          <a:xfrm>
            <a:off x="4945380" y="2020570"/>
            <a:ext cx="6059170" cy="3797300"/>
          </a:xfrm>
          <a:prstGeom prst="rect">
            <a:avLst/>
          </a:prstGeom>
        </p:spPr>
      </p:pic>
      <p:sp>
        <p:nvSpPr>
          <p:cNvPr id="14" name="文本框 13"/>
          <p:cNvSpPr txBox="1"/>
          <p:nvPr/>
        </p:nvSpPr>
        <p:spPr>
          <a:xfrm>
            <a:off x="3567430" y="6125845"/>
            <a:ext cx="4015105" cy="310515"/>
          </a:xfrm>
          <a:prstGeom prst="rect">
            <a:avLst/>
          </a:prstGeom>
          <a:noFill/>
        </p:spPr>
        <p:txBody>
          <a:bodyPr wrap="square" rtlCol="0">
            <a:noAutofit/>
          </a:bodyPr>
          <a:p>
            <a:pPr algn="ctr">
              <a:lnSpc>
                <a:spcPct val="130000"/>
              </a:lnSpc>
            </a:pPr>
            <a:r>
              <a:rPr lang="en-US" altLang="zh-CN" sz="1400">
                <a:solidFill>
                  <a:schemeClr val="bg1">
                    <a:lumMod val="50000"/>
                  </a:schemeClr>
                </a:solidFill>
              </a:rPr>
              <a:t>I</a:t>
            </a:r>
            <a:r>
              <a:rPr lang="en-US" altLang="zh-CN" sz="1400">
                <a:solidFill>
                  <a:srgbClr val="66638D"/>
                </a:solidFill>
              </a:rPr>
              <a:t>mageNet: </a:t>
            </a:r>
            <a:r>
              <a:rPr lang="en-US" altLang="zh-CN" sz="1400">
                <a:solidFill>
                  <a:srgbClr val="66638D"/>
                </a:solidFill>
                <a:hlinkClick r:id="rId4" action="ppaction://hlinkfile">
                  <a:extLst>
                    <a:ext uri="{DAF060AB-1E55-43B9-8AAB-6FB025537F2F}">
                      <wpsdc:hlinkClr xmlns:wpsdc="http://www.wps.cn/officeDocument/2017/drawingmlCustomData" val="666395"/>
                      <wpsdc:folHlinkClr xmlns:wpsdc="http://www.wps.cn/officeDocument/2017/drawingmlCustomData" val="7E1FAD"/>
                      <wpsdc:hlinkUnderline xmlns:wpsdc="http://www.wps.cn/officeDocument/2017/drawingmlCustomData" val="0"/>
                    </a:ext>
                  </a:extLst>
                </a:hlinkClick>
              </a:rPr>
              <a:t>https://image-net.org/</a:t>
            </a:r>
            <a:endParaRPr lang="en-US" altLang="zh-CN" sz="1400">
              <a:solidFill>
                <a:srgbClr val="66638D"/>
              </a:solidFill>
            </a:endParaRPr>
          </a:p>
        </p:txBody>
      </p:sp>
    </p:spTree>
    <p:custDataLst>
      <p:tags r:id="rId5"/>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动量法</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endParaRPr lang="zh-CN" altLang="en-US">
              <a:latin typeface="Cambria Math" panose="02040503050406030204" charset="0"/>
              <a:cs typeface="Cambria Math" panose="02040503050406030204" charset="0"/>
            </a:endParaRPr>
          </a:p>
        </p:txBody>
      </p:sp>
      <p:sp>
        <p:nvSpPr>
          <p:cNvPr id="5" name="文本框 4"/>
          <p:cNvSpPr txBox="1"/>
          <p:nvPr/>
        </p:nvSpPr>
        <p:spPr>
          <a:xfrm>
            <a:off x="756285" y="1431925"/>
            <a:ext cx="10572750" cy="2744470"/>
          </a:xfrm>
          <a:prstGeom prst="rect">
            <a:avLst/>
          </a:prstGeom>
          <a:noFill/>
        </p:spPr>
        <p:txBody>
          <a:bodyPr wrap="square" rtlCol="0" anchor="t">
            <a:noAutofit/>
          </a:bodyPr>
          <a:p>
            <a:pPr>
              <a:lnSpc>
                <a:spcPct val="160000"/>
              </a:lnSpc>
            </a:pPr>
            <a:r>
              <a:rPr lang="zh-CN" altLang="en-US">
                <a:latin typeface="微软雅黑" panose="020B0503020204020204" charset="-122"/>
                <a:ea typeface="微软雅黑" panose="020B0503020204020204" charset="-122"/>
                <a:sym typeface="+mn-ea"/>
              </a:rPr>
              <a:t>上述推理构成了“加速”梯度方法的基础，例如具有动量的梯度。 在优化问题条件不佳的情况（例如，有些方向的进展比其他方向慢得多，类似狭窄的峡谷），“加速”梯度还额外享受更有效的好处。此外，它们允许我们对随后的梯度计算平均值，以获得更稳定的下降方向。正如人们所期望的，由于其功效，动量是深度学习及其后优化中一个深入研究的主题。动量是由 (Polyak, 1964)提出的。(Nesterov, 2018)在凸优化的背景下进行了详细的理论讨论。</a:t>
            </a:r>
            <a:endParaRPr lang="zh-CN" altLang="en-US">
              <a:latin typeface="微软雅黑" panose="020B0503020204020204" charset="-122"/>
              <a:ea typeface="微软雅黑" panose="020B0503020204020204" charset="-122"/>
              <a:sym typeface="+mn-ea"/>
            </a:endParaRPr>
          </a:p>
        </p:txBody>
      </p:sp>
      <p:sp>
        <p:nvSpPr>
          <p:cNvPr id="14" name="文本框 13"/>
          <p:cNvSpPr txBox="1"/>
          <p:nvPr/>
        </p:nvSpPr>
        <p:spPr>
          <a:xfrm>
            <a:off x="0" y="6059170"/>
            <a:ext cx="12191365" cy="377190"/>
          </a:xfrm>
          <a:prstGeom prst="rect">
            <a:avLst/>
          </a:prstGeom>
          <a:noFill/>
        </p:spPr>
        <p:txBody>
          <a:bodyPr wrap="square" rtlCol="0">
            <a:noAutofit/>
          </a:bodyPr>
          <a:p>
            <a:pPr algn="ctr">
              <a:lnSpc>
                <a:spcPct val="140000"/>
              </a:lnSpc>
            </a:pPr>
            <a:r>
              <a:rPr lang="en-US" altLang="zh-CN" sz="1400">
                <a:solidFill>
                  <a:srgbClr val="66638D"/>
                </a:solidFill>
              </a:rPr>
              <a:t>Some methods of speeding up the convergence of iteration methods.[Plolyak,1964]</a:t>
            </a:r>
            <a:endParaRPr lang="en-US" altLang="zh-CN" sz="1400">
              <a:solidFill>
                <a:srgbClr val="66638D"/>
              </a:solidFill>
            </a:endParaRPr>
          </a:p>
        </p:txBody>
      </p:sp>
      <p:sp>
        <p:nvSpPr>
          <p:cNvPr id="8" name="文本框 7"/>
          <p:cNvSpPr txBox="1"/>
          <p:nvPr/>
        </p:nvSpPr>
        <p:spPr>
          <a:xfrm>
            <a:off x="635" y="5808980"/>
            <a:ext cx="12191365" cy="377190"/>
          </a:xfrm>
          <a:prstGeom prst="rect">
            <a:avLst/>
          </a:prstGeom>
          <a:noFill/>
        </p:spPr>
        <p:txBody>
          <a:bodyPr wrap="square" rtlCol="0">
            <a:noAutofit/>
          </a:bodyPr>
          <a:p>
            <a:pPr algn="ctr">
              <a:lnSpc>
                <a:spcPct val="140000"/>
              </a:lnSpc>
            </a:pPr>
            <a:r>
              <a:rPr lang="en-US" altLang="zh-CN" sz="1400">
                <a:solidFill>
                  <a:srgbClr val="66638D"/>
                </a:solidFill>
              </a:rPr>
              <a:t>Lectures on convex optimization.[Nesterov,2018]</a:t>
            </a:r>
            <a:endParaRPr lang="en-US" altLang="zh-CN" sz="1400">
              <a:solidFill>
                <a:srgbClr val="66638D"/>
              </a:solidFill>
            </a:endParaRPr>
          </a:p>
        </p:txBody>
      </p:sp>
    </p:spTree>
    <p:custDataLst>
      <p:tags r:id="rId2"/>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动量法</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条件不佳的问题</a:t>
            </a:r>
            <a:endParaRPr lang="zh-CN" altLang="en-US" sz="2800" b="1"/>
          </a:p>
        </p:txBody>
      </p:sp>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endParaRPr lang="zh-CN" altLang="en-US">
              <a:latin typeface="Cambria Math" panose="02040503050406030204" charset="0"/>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756285" y="1903095"/>
                <a:ext cx="10708640" cy="1913890"/>
              </a:xfrm>
              <a:prstGeom prst="rect">
                <a:avLst/>
              </a:prstGeom>
              <a:noFill/>
            </p:spPr>
            <p:txBody>
              <a:bodyPr wrap="square" rtlCol="0" anchor="t">
                <a:noAutofit/>
              </a:bodyPr>
              <a:p>
                <a:pPr>
                  <a:lnSpc>
                    <a:spcPct val="140000"/>
                  </a:lnSpc>
                </a:pPr>
                <a:r>
                  <a:rPr lang="zh-CN" altLang="en-US">
                    <a:latin typeface="微软雅黑" panose="020B0503020204020204" charset="-122"/>
                    <a:ea typeface="微软雅黑" panose="020B0503020204020204" charset="-122"/>
                    <a:sym typeface="+mn-ea"/>
                  </a:rPr>
                  <a:t>为了更好地了解动量法的几何属性，回想我们在前面中使用了</a:t>
                </a:r>
                <a14:m>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 </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2</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2</m:t>
                        </m:r>
                      </m:sub>
                      <m:sup>
                        <m:r>
                          <a:rPr lang="en-US" altLang="zh-CN" i="1">
                            <a:latin typeface="Cambria Math" panose="02040503050406030204" charset="0"/>
                            <a:cs typeface="Cambria Math" panose="02040503050406030204" charset="0"/>
                          </a:rPr>
                          <m:t>2</m:t>
                        </m:r>
                      </m:sup>
                    </m:sSubSup>
                  </m:oMath>
                </a14:m>
                <a:r>
                  <a:rPr lang="zh-CN" altLang="en-US">
                    <a:latin typeface="微软雅黑" panose="020B0503020204020204" charset="-122"/>
                    <a:ea typeface="微软雅黑" panose="020B0503020204020204" charset="-122"/>
                    <a:sym typeface="+mn-ea"/>
                  </a:rPr>
                  <a:t> ，即中度扭曲的椭球目标。 通过向方向伸展它来进一步扭曲这个函数</a:t>
                </a:r>
                <a:endParaRPr lang="zh-CN" altLang="en-US">
                  <a:latin typeface="微软雅黑" panose="020B0503020204020204" charset="-122"/>
                  <a:ea typeface="微软雅黑" panose="020B0503020204020204" charset="-122"/>
                  <a:sym typeface="+mn-ea"/>
                </a:endParaRPr>
              </a:p>
              <a:p>
                <a:pPr>
                  <a:lnSpc>
                    <a:spcPct val="14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b="1">
                          <a:latin typeface="Cambria Math" panose="02040503050406030204" charset="0"/>
                          <a:cs typeface="Cambria Math" panose="02040503050406030204" charset="0"/>
                          <a:sym typeface="+mn-ea"/>
                        </a:rPr>
                        <m:t>𝐱</m:t>
                      </m:r>
                      <m:r>
                        <a:rPr lang="en-US" altLang="zh-CN" i="1">
                          <a:latin typeface="Cambria Math" panose="02040503050406030204" charset="0"/>
                          <a:cs typeface="Cambria Math" panose="02040503050406030204" charset="0"/>
                        </a:rPr>
                        <m:t>)= </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2</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2</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a:p>
                <a:pPr>
                  <a:lnSpc>
                    <a:spcPct val="140000"/>
                  </a:lnSpc>
                </a:pPr>
                <a:r>
                  <a:rPr lang="zh-CN" altLang="en-US">
                    <a:latin typeface="微软雅黑" panose="020B0503020204020204" charset="-122"/>
                    <a:ea typeface="微软雅黑" panose="020B0503020204020204" charset="-122"/>
                    <a:sym typeface="+mn-ea"/>
                  </a:rPr>
                  <a:t>与之前一样， 在</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0</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0</m:t>
                    </m:r>
                    <m:r>
                      <a:rPr lang="en-US" altLang="zh-CN" i="1">
                        <a:latin typeface="Cambria Math" panose="02040503050406030204" charset="0"/>
                        <a:ea typeface="微软雅黑" panose="020B0503020204020204" charset="-122"/>
                        <a:cs typeface="Cambria Math" panose="02040503050406030204" charset="0"/>
                        <a:sym typeface="+mn-ea"/>
                      </a:rPr>
                      <m:t>)</m:t>
                    </m:r>
                  </m:oMath>
                </a14:m>
                <a:r>
                  <a:rPr lang="zh-CN" altLang="en-US">
                    <a:latin typeface="微软雅黑" panose="020B0503020204020204" charset="-122"/>
                    <a:ea typeface="微软雅黑" panose="020B0503020204020204" charset="-122"/>
                    <a:sym typeface="+mn-ea"/>
                  </a:rPr>
                  <a:t>有最小值， 该函数在</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𝑥</m:t>
                        </m:r>
                      </m:e>
                      <m:sub>
                        <m:r>
                          <a:rPr lang="en-US" altLang="zh-CN" i="1">
                            <a:latin typeface="Cambria Math" panose="02040503050406030204" charset="0"/>
                            <a:ea typeface="微软雅黑" panose="020B0503020204020204" charset="-122"/>
                            <a:cs typeface="Cambria Math" panose="02040503050406030204" charset="0"/>
                            <a:sym typeface="+mn-ea"/>
                          </a:rPr>
                          <m:t>1</m:t>
                        </m:r>
                      </m:sub>
                    </m:sSub>
                  </m:oMath>
                </a14:m>
                <a:r>
                  <a:rPr lang="zh-CN" altLang="en-US">
                    <a:latin typeface="微软雅黑" panose="020B0503020204020204" charset="-122"/>
                    <a:ea typeface="微软雅黑" panose="020B0503020204020204" charset="-122"/>
                    <a:sym typeface="+mn-ea"/>
                  </a:rPr>
                  <a:t>的方向上非常平坦。</a:t>
                </a:r>
                <a:endParaRPr lang="zh-CN" altLang="en-US">
                  <a:latin typeface="微软雅黑" panose="020B0503020204020204" charset="-122"/>
                  <a:ea typeface="微软雅黑" panose="020B0503020204020204"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756285" y="1903095"/>
                <a:ext cx="10708640" cy="1913890"/>
              </a:xfrm>
              <a:prstGeom prst="rect">
                <a:avLst/>
              </a:prstGeom>
              <a:blipFill rotWithShape="1">
                <a:blip r:embed="rId2"/>
                <a:stretch>
                  <a:fillRect r="-949"/>
                </a:stretch>
              </a:blipFill>
            </p:spPr>
            <p:txBody>
              <a:bodyPr/>
              <a:lstStyle/>
              <a:p>
                <a:r>
                  <a:rPr lang="zh-CN" altLang="en-US">
                    <a:noFill/>
                  </a:rPr>
                  <a:t> </a:t>
                </a:r>
              </a:p>
            </p:txBody>
          </p:sp>
        </mc:Fallback>
      </mc:AlternateContent>
      <p:pic>
        <p:nvPicPr>
          <p:cNvPr id="7" name="图片 6"/>
          <p:cNvPicPr>
            <a:picLocks noChangeAspect="1"/>
          </p:cNvPicPr>
          <p:nvPr/>
        </p:nvPicPr>
        <p:blipFill>
          <a:blip r:embed="rId3"/>
          <a:srcRect r="9475"/>
          <a:stretch>
            <a:fillRect/>
          </a:stretch>
        </p:blipFill>
        <p:spPr>
          <a:xfrm>
            <a:off x="756285" y="4119245"/>
            <a:ext cx="5690870" cy="1409700"/>
          </a:xfrm>
          <a:prstGeom prst="rect">
            <a:avLst/>
          </a:prstGeom>
        </p:spPr>
      </p:pic>
      <p:sp>
        <p:nvSpPr>
          <p:cNvPr id="8" name="右箭头 7"/>
          <p:cNvSpPr/>
          <p:nvPr/>
        </p:nvSpPr>
        <p:spPr>
          <a:xfrm>
            <a:off x="6627495" y="4617720"/>
            <a:ext cx="979170" cy="485775"/>
          </a:xfrm>
          <a:prstGeom prst="rightArrow">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pic>
        <p:nvPicPr>
          <p:cNvPr id="10" name="图片 9"/>
          <p:cNvPicPr>
            <a:picLocks noChangeAspect="1"/>
          </p:cNvPicPr>
          <p:nvPr/>
        </p:nvPicPr>
        <p:blipFill>
          <a:blip r:embed="rId4"/>
          <a:stretch>
            <a:fillRect/>
          </a:stretch>
        </p:blipFill>
        <p:spPr>
          <a:xfrm>
            <a:off x="7787005" y="3585210"/>
            <a:ext cx="3631565" cy="2699385"/>
          </a:xfrm>
          <a:prstGeom prst="rect">
            <a:avLst/>
          </a:prstGeom>
        </p:spPr>
      </p:pic>
    </p:spTree>
    <p:custDataLst>
      <p:tags r:id="rId5"/>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动量法</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sym typeface="+mn-ea"/>
              </a:rPr>
              <a:t>条件不佳的问题</a:t>
            </a:r>
            <a:endParaRPr lang="zh-CN" altLang="en-US" sz="2800" b="1"/>
          </a:p>
          <a:p>
            <a:endParaRPr lang="zh-CN" altLang="en-US" sz="2800" b="1"/>
          </a:p>
        </p:txBody>
      </p:sp>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endParaRPr lang="zh-CN" altLang="en-US">
              <a:latin typeface="Cambria Math" panose="02040503050406030204" charset="0"/>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928370" y="1903095"/>
                <a:ext cx="10401300" cy="2300605"/>
              </a:xfrm>
              <a:prstGeom prst="rect">
                <a:avLst/>
              </a:prstGeom>
              <a:noFill/>
            </p:spPr>
            <p:txBody>
              <a:bodyPr wrap="square" rtlCol="0" anchor="t">
                <a:noAutofit/>
              </a:bodyPr>
              <a:p>
                <a:pPr>
                  <a:lnSpc>
                    <a:spcPct val="120000"/>
                  </a:lnSpc>
                </a:pPr>
                <a:r>
                  <a:rPr lang="zh-CN" altLang="en-US">
                    <a:latin typeface="微软雅黑" panose="020B0503020204020204" charset="-122"/>
                    <a:ea typeface="微软雅黑" panose="020B0503020204020204" charset="-122"/>
                    <a:sym typeface="+mn-ea"/>
                  </a:rPr>
                  <a:t>从构造来看， </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𝑥</m:t>
                        </m:r>
                      </m:e>
                      <m:sub>
                        <m:r>
                          <a:rPr lang="en-US" altLang="zh-CN" i="1">
                            <a:latin typeface="Cambria Math" panose="02040503050406030204" charset="0"/>
                            <a:ea typeface="微软雅黑" panose="020B0503020204020204" charset="-122"/>
                            <a:cs typeface="Cambria Math" panose="02040503050406030204" charset="0"/>
                            <a:sym typeface="+mn-ea"/>
                          </a:rPr>
                          <m:t>2</m:t>
                        </m:r>
                      </m:sub>
                    </m:sSub>
                  </m:oMath>
                </a14:m>
                <a:r>
                  <a:rPr lang="zh-CN" altLang="en-US">
                    <a:latin typeface="微软雅黑" panose="020B0503020204020204" charset="-122"/>
                    <a:ea typeface="微软雅黑" panose="020B0503020204020204" charset="-122"/>
                    <a:sym typeface="+mn-ea"/>
                  </a:rPr>
                  <a:t>方向的梯度比水平</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𝑥</m:t>
                        </m:r>
                      </m:e>
                      <m:sub>
                        <m:r>
                          <a:rPr lang="en-US" altLang="zh-CN" i="1">
                            <a:latin typeface="Cambria Math" panose="02040503050406030204" charset="0"/>
                            <a:ea typeface="微软雅黑" panose="020B0503020204020204" charset="-122"/>
                            <a:cs typeface="Cambria Math" panose="02040503050406030204" charset="0"/>
                            <a:sym typeface="+mn-ea"/>
                          </a:rPr>
                          <m:t>1</m:t>
                        </m:r>
                      </m:sub>
                    </m:sSub>
                  </m:oMath>
                </a14:m>
                <a:r>
                  <a:rPr lang="zh-CN" altLang="en-US">
                    <a:latin typeface="微软雅黑" panose="020B0503020204020204" charset="-122"/>
                    <a:ea typeface="微软雅黑" panose="020B0503020204020204" charset="-122"/>
                    <a:sym typeface="+mn-ea"/>
                  </a:rPr>
                  <a:t>方向的梯度大得多，变化也快得多。 因此，我们陷入两难：如果选择较小的学习率，我们会确保不会在</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𝑥</m:t>
                        </m:r>
                      </m:e>
                      <m:sub>
                        <m:r>
                          <a:rPr lang="en-US" altLang="zh-CN" i="1">
                            <a:latin typeface="Cambria Math" panose="02040503050406030204" charset="0"/>
                            <a:ea typeface="微软雅黑" panose="020B0503020204020204" charset="-122"/>
                            <a:cs typeface="Cambria Math" panose="02040503050406030204" charset="0"/>
                            <a:sym typeface="+mn-ea"/>
                          </a:rPr>
                          <m:t>2</m:t>
                        </m:r>
                      </m:sub>
                    </m:sSub>
                  </m:oMath>
                </a14:m>
                <a:r>
                  <a:rPr lang="zh-CN" altLang="en-US">
                    <a:latin typeface="微软雅黑" panose="020B0503020204020204" charset="-122"/>
                    <a:ea typeface="微软雅黑" panose="020B0503020204020204" charset="-122"/>
                    <a:sym typeface="+mn-ea"/>
                  </a:rPr>
                  <a:t>方向发散，但要承受</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𝑥</m:t>
                        </m:r>
                      </m:e>
                      <m:sub>
                        <m:r>
                          <a:rPr lang="en-US" altLang="zh-CN" i="1">
                            <a:latin typeface="Cambria Math" panose="02040503050406030204" charset="0"/>
                            <a:ea typeface="微软雅黑" panose="020B0503020204020204" charset="-122"/>
                            <a:cs typeface="Cambria Math" panose="02040503050406030204" charset="0"/>
                            <a:sym typeface="+mn-ea"/>
                          </a:rPr>
                          <m:t>1</m:t>
                        </m:r>
                      </m:sub>
                    </m:sSub>
                  </m:oMath>
                </a14:m>
                <a:r>
                  <a:rPr lang="zh-CN" altLang="en-US">
                    <a:latin typeface="微软雅黑" panose="020B0503020204020204" charset="-122"/>
                    <a:ea typeface="微软雅黑" panose="020B0503020204020204" charset="-122"/>
                    <a:sym typeface="+mn-ea"/>
                  </a:rPr>
                  <a:t>在方向的缓慢收敛。相反，如果学习率较高，我们在</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𝑥</m:t>
                        </m:r>
                      </m:e>
                      <m:sub>
                        <m:r>
                          <a:rPr lang="en-US" altLang="zh-CN" i="1">
                            <a:latin typeface="Cambria Math" panose="02040503050406030204" charset="0"/>
                            <a:ea typeface="微软雅黑" panose="020B0503020204020204" charset="-122"/>
                            <a:cs typeface="Cambria Math" panose="02040503050406030204" charset="0"/>
                            <a:sym typeface="+mn-ea"/>
                          </a:rPr>
                          <m:t>1</m:t>
                        </m:r>
                      </m:sub>
                    </m:sSub>
                  </m:oMath>
                </a14:m>
                <a:r>
                  <a:rPr lang="zh-CN" altLang="en-US">
                    <a:latin typeface="微软雅黑" panose="020B0503020204020204" charset="-122"/>
                    <a:ea typeface="微软雅黑" panose="020B0503020204020204" charset="-122"/>
                    <a:sym typeface="+mn-ea"/>
                  </a:rPr>
                  <a:t>方向上进展很快，但在</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𝑥</m:t>
                        </m:r>
                      </m:e>
                      <m:sub>
                        <m:r>
                          <a:rPr lang="en-US" altLang="zh-CN" i="1">
                            <a:latin typeface="Cambria Math" panose="02040503050406030204" charset="0"/>
                            <a:ea typeface="微软雅黑" panose="020B0503020204020204" charset="-122"/>
                            <a:cs typeface="Cambria Math" panose="02040503050406030204" charset="0"/>
                            <a:sym typeface="+mn-ea"/>
                          </a:rPr>
                          <m:t>2</m:t>
                        </m:r>
                      </m:sub>
                    </m:sSub>
                  </m:oMath>
                </a14:m>
                <a:r>
                  <a:rPr lang="zh-CN" altLang="en-US">
                    <a:latin typeface="微软雅黑" panose="020B0503020204020204" charset="-122"/>
                    <a:ea typeface="微软雅黑" panose="020B0503020204020204" charset="-122"/>
                    <a:sym typeface="+mn-ea"/>
                  </a:rPr>
                  <a:t>方向将会发散。下面的</a:t>
                </a:r>
                <a:r>
                  <a:rPr lang="zh-CN" altLang="en-US">
                    <a:latin typeface="微软雅黑" panose="020B0503020204020204" charset="-122"/>
                    <a:ea typeface="微软雅黑" panose="020B0503020204020204" charset="-122"/>
                    <a:sym typeface="+mn-ea"/>
                  </a:rPr>
                  <a:t>画图说明了即使学习率从</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sym typeface="+mn-ea"/>
                      </a:rPr>
                      <m:t>0</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4</m:t>
                    </m:r>
                  </m:oMath>
                </a14:m>
                <a:r>
                  <a:rPr lang="zh-CN" altLang="en-US">
                    <a:latin typeface="微软雅黑" panose="020B0503020204020204" charset="-122"/>
                    <a:ea typeface="微软雅黑" panose="020B0503020204020204" charset="-122"/>
                    <a:sym typeface="+mn-ea"/>
                  </a:rPr>
                  <a:t>略微提高到</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sym typeface="+mn-ea"/>
                      </a:rPr>
                      <m:t>0</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6</m:t>
                    </m:r>
                  </m:oMath>
                </a14:m>
                <a:r>
                  <a:rPr lang="zh-CN" altLang="en-US">
                    <a:latin typeface="微软雅黑" panose="020B0503020204020204" charset="-122"/>
                    <a:ea typeface="微软雅黑" panose="020B0503020204020204" charset="-122"/>
                    <a:sym typeface="+mn-ea"/>
                  </a:rPr>
                  <a:t>，也会发生变化。</a:t>
                </a:r>
                <a:endParaRPr lang="zh-CN" altLang="en-US">
                  <a:latin typeface="微软雅黑" panose="020B0503020204020204" charset="-122"/>
                  <a:ea typeface="微软雅黑" panose="020B0503020204020204"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928370" y="1903095"/>
                <a:ext cx="10401300" cy="2300605"/>
              </a:xfrm>
              <a:prstGeom prst="rect">
                <a:avLst/>
              </a:prstGeom>
              <a:blipFill rotWithShape="1">
                <a:blip r:embed="rId2"/>
                <a:stretch>
                  <a:fillRect/>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3900170" y="3883025"/>
            <a:ext cx="4090035" cy="2553335"/>
          </a:xfrm>
          <a:prstGeom prst="rect">
            <a:avLst/>
          </a:prstGeom>
        </p:spPr>
      </p:pic>
      <p:pic>
        <p:nvPicPr>
          <p:cNvPr id="8" name="图片 7"/>
          <p:cNvPicPr>
            <a:picLocks noChangeAspect="1"/>
          </p:cNvPicPr>
          <p:nvPr/>
        </p:nvPicPr>
        <p:blipFill>
          <a:blip r:embed="rId4"/>
          <a:stretch>
            <a:fillRect/>
          </a:stretch>
        </p:blipFill>
        <p:spPr>
          <a:xfrm>
            <a:off x="4393565" y="3517265"/>
            <a:ext cx="3763645" cy="542925"/>
          </a:xfrm>
          <a:prstGeom prst="rect">
            <a:avLst/>
          </a:prstGeom>
        </p:spPr>
      </p:pic>
    </p:spTree>
    <p:custDataLst>
      <p:tags r:id="rId5"/>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动量法</a:t>
            </a:r>
            <a:endParaRPr lang="zh-CN" altLang="en-US" sz="4000" b="1">
              <a:solidFill>
                <a:srgbClr val="A31F34"/>
              </a:solidFill>
              <a:sym typeface="+mn-ea"/>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动量法</a:t>
            </a:r>
            <a:r>
              <a:rPr lang="zh-CN" altLang="en-US" sz="2800" b="1"/>
              <a:t>优化</a:t>
            </a:r>
            <a:endParaRPr lang="zh-CN" altLang="en-US" sz="2800" b="1"/>
          </a:p>
        </p:txBody>
      </p:sp>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endParaRPr lang="zh-CN" altLang="en-US">
              <a:latin typeface="Cambria Math" panose="02040503050406030204" charset="0"/>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756285" y="1903095"/>
                <a:ext cx="10275570" cy="4035425"/>
              </a:xfrm>
              <a:prstGeom prst="rect">
                <a:avLst/>
              </a:prstGeom>
              <a:noFill/>
            </p:spPr>
            <p:txBody>
              <a:bodyPr wrap="square" rtlCol="0" anchor="t">
                <a:noAutofit/>
              </a:bodyPr>
              <a:p>
                <a:pPr>
                  <a:lnSpc>
                    <a:spcPct val="130000"/>
                  </a:lnSpc>
                </a:pPr>
                <a:r>
                  <a:rPr lang="zh-CN" altLang="en-US">
                    <a:latin typeface="微软雅黑" panose="020B0503020204020204" charset="-122"/>
                    <a:ea typeface="微软雅黑" panose="020B0503020204020204" charset="-122"/>
                    <a:sym typeface="+mn-ea"/>
                  </a:rPr>
                  <a:t>动量法（momentum）使我们能够解决上面描述的梯度下降问题。 观察上面的优化轨迹，我们可能会直觉到计算过去的平均梯度效果会很好。在 方向上，这将聚合非常对齐的梯度，从而增加我们在每一步中覆盖的距离。 相反，在梯度振荡的方向，由于相互抵消了对方的振荡，聚合梯度将减小步长大小。</a:t>
                </a:r>
                <a:endParaRPr lang="zh-CN" altLang="en-US">
                  <a:latin typeface="微软雅黑" panose="020B0503020204020204" charset="-122"/>
                  <a:ea typeface="微软雅黑" panose="020B0503020204020204" charset="-122"/>
                  <a:sym typeface="+mn-ea"/>
                </a:endParaRPr>
              </a:p>
              <a:p>
                <a:pPr>
                  <a:lnSpc>
                    <a:spcPct val="130000"/>
                  </a:lnSpc>
                </a:pPr>
                <a:r>
                  <a:rPr lang="zh-CN" altLang="en-US">
                    <a:latin typeface="微软雅黑" panose="020B0503020204020204" charset="-122"/>
                    <a:ea typeface="微软雅黑" panose="020B0503020204020204" charset="-122"/>
                    <a:sym typeface="+mn-ea"/>
                  </a:rPr>
                  <a:t>使用</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𝐯</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oMath>
                </a14:m>
                <a:r>
                  <a:rPr lang="zh-CN" altLang="en-US">
                    <a:latin typeface="微软雅黑" panose="020B0503020204020204" charset="-122"/>
                    <a:ea typeface="微软雅黑" panose="020B0503020204020204" charset="-122"/>
                    <a:sym typeface="+mn-ea"/>
                  </a:rPr>
                  <a:t>而不是梯度</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i="1">
                            <a:latin typeface="Cambria Math" panose="02040503050406030204" charset="0"/>
                            <a:ea typeface="微软雅黑" panose="020B0503020204020204" charset="-122"/>
                            <a:cs typeface="Cambria Math" panose="02040503050406030204" charset="0"/>
                            <a:sym typeface="+mn-ea"/>
                          </a:rPr>
                          <m:t>𝒈</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oMath>
                </a14:m>
                <a:r>
                  <a:rPr lang="zh-CN" altLang="en-US">
                    <a:latin typeface="微软雅黑" panose="020B0503020204020204" charset="-122"/>
                    <a:ea typeface="微软雅黑" panose="020B0503020204020204" charset="-122"/>
                    <a:sym typeface="+mn-ea"/>
                  </a:rPr>
                  <a:t>可以生成以下更新等式：</a:t>
                </a:r>
                <a:endParaRPr lang="zh-CN" altLang="en-US">
                  <a:latin typeface="微软雅黑" panose="020B0503020204020204" charset="-122"/>
                  <a:ea typeface="微软雅黑" panose="020B0503020204020204" charset="-122"/>
                  <a:sym typeface="+mn-ea"/>
                </a:endParaRPr>
              </a:p>
              <a:p>
                <a:pPr>
                  <a:lnSpc>
                    <a:spcPct val="130000"/>
                  </a:lnSpc>
                </a:pPr>
                <a:endParaRPr lang="zh-CN" altLang="en-US">
                  <a:latin typeface="微软雅黑" panose="020B0503020204020204" charset="-122"/>
                  <a:ea typeface="微软雅黑" panose="020B0503020204020204" charset="-122"/>
                  <a:sym typeface="+mn-ea"/>
                </a:endParaRPr>
              </a:p>
              <a:p>
                <a:pPr>
                  <a:lnSpc>
                    <a:spcPct val="13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𝐯</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𝛽</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𝐯</m:t>
                          </m:r>
                        </m:e>
                        <m:sub>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1</m:t>
                          </m:r>
                        </m:sub>
                      </m:sSub>
                      <m:r>
                        <a:rPr lang="en-US" altLang="zh-CN" i="1">
                          <a:latin typeface="Cambria Math" panose="02040503050406030204" charset="0"/>
                          <a:ea typeface="微软雅黑" panose="020B0503020204020204" charset="-122"/>
                          <a:cs typeface="Cambria Math" panose="02040503050406030204" charset="0"/>
                          <a:sym typeface="+mn-ea"/>
                        </a:rPr>
                        <m:t>+</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i="1">
                              <a:latin typeface="Cambria Math" panose="02040503050406030204" charset="0"/>
                              <a:ea typeface="微软雅黑" panose="020B0503020204020204" charset="-122"/>
                              <a:cs typeface="Cambria Math" panose="02040503050406030204" charset="0"/>
                              <a:sym typeface="+mn-ea"/>
                            </a:rPr>
                            <m:t>𝒈</m:t>
                          </m:r>
                        </m:e>
                        <m:sub>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1</m:t>
                          </m:r>
                        </m:sub>
                      </m:sSub>
                      <m:r>
                        <a:rPr lang="en-US" altLang="zh-CN" i="1">
                          <a:latin typeface="Cambria Math" panose="02040503050406030204" charset="0"/>
                          <a:ea typeface="微软雅黑" panose="020B0503020204020204" charset="-122"/>
                          <a:cs typeface="Cambria Math" panose="02040503050406030204" charset="0"/>
                          <a:sym typeface="+mn-ea"/>
                        </a:rPr>
                        <m:t>,</m:t>
                      </m:r>
                    </m:oMath>
                  </m:oMathPara>
                </a14:m>
                <a:endParaRPr lang="en-US" altLang="zh-CN" i="1">
                  <a:latin typeface="Cambria Math" panose="02040503050406030204" charset="0"/>
                  <a:ea typeface="微软雅黑" panose="020B0503020204020204" charset="-122"/>
                  <a:cs typeface="Cambria Math" panose="02040503050406030204" charset="0"/>
                  <a:sym typeface="+mn-ea"/>
                </a:endParaRPr>
              </a:p>
              <a:p>
                <a:pPr>
                  <a:lnSpc>
                    <a:spcPct val="130000"/>
                  </a:lnSpc>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charset="0"/>
                              <a:cs typeface="Cambria Math" panose="02040503050406030204" charset="0"/>
                              <a:sym typeface="+mn-ea"/>
                            </a:rPr>
                          </m:ctrlPr>
                        </m:sSubPr>
                        <m:e>
                          <m:r>
                            <a:rPr lang="en-US" altLang="zh-CN" b="1">
                              <a:latin typeface="Cambria Math" panose="02040503050406030204" charset="0"/>
                              <a:cs typeface="Cambria Math" panose="02040503050406030204" charset="0"/>
                              <a:sym typeface="+mn-ea"/>
                            </a:rPr>
                            <m:t>𝐱</m:t>
                          </m:r>
                        </m:e>
                        <m:sub>
                          <m:r>
                            <a:rPr lang="en-US" altLang="zh-CN" b="1" i="1">
                              <a:latin typeface="Cambria Math" panose="02040503050406030204" charset="0"/>
                              <a:cs typeface="Cambria Math" panose="02040503050406030204" charset="0"/>
                              <a:sym typeface="+mn-ea"/>
                            </a:rPr>
                            <m:t>𝒕</m:t>
                          </m:r>
                        </m:sub>
                      </m:sSub>
                      <m:r>
                        <a:rPr lang="en-US" altLang="zh-CN" i="1">
                          <a:latin typeface="Cambria Math" panose="02040503050406030204" charset="0"/>
                          <a:ea typeface="微软雅黑" panose="020B0503020204020204" charset="-122"/>
                          <a:cs typeface="Cambria Math" panose="02040503050406030204" charset="0"/>
                          <a:sym typeface="+mn-ea"/>
                        </a:rPr>
                        <m:t>←</m:t>
                      </m:r>
                      <m:sSub>
                        <m:sSubPr>
                          <m:ctrlPr>
                            <a:rPr lang="en-US" altLang="zh-CN" b="1" i="1">
                              <a:latin typeface="Cambria Math" panose="02040503050406030204" charset="0"/>
                              <a:cs typeface="Cambria Math" panose="02040503050406030204" charset="0"/>
                              <a:sym typeface="+mn-ea"/>
                            </a:rPr>
                          </m:ctrlPr>
                        </m:sSubPr>
                        <m:e>
                          <m:r>
                            <a:rPr lang="en-US" altLang="zh-CN" b="1">
                              <a:latin typeface="Cambria Math" panose="02040503050406030204" charset="0"/>
                              <a:cs typeface="Cambria Math" panose="02040503050406030204" charset="0"/>
                              <a:sym typeface="+mn-ea"/>
                            </a:rPr>
                            <m:t>𝐱</m:t>
                          </m:r>
                        </m:e>
                        <m:sub>
                          <m:r>
                            <a:rPr lang="en-US" altLang="zh-CN" b="1" i="1">
                              <a:latin typeface="Cambria Math" panose="02040503050406030204" charset="0"/>
                              <a:cs typeface="Cambria Math" panose="02040503050406030204" charset="0"/>
                              <a:sym typeface="+mn-ea"/>
                            </a:rPr>
                            <m:t>𝒕−𝟏</m:t>
                          </m:r>
                        </m:sub>
                      </m:sSub>
                      <m:r>
                        <a:rPr lang="en-US" altLang="zh-CN" b="1" i="1">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sym typeface="+mn-ea"/>
                        </a:rPr>
                        <m:t>𝜂</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𝐯</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r>
                        <a:rPr lang="en-US" altLang="zh-CN" i="1">
                          <a:latin typeface="Cambria Math" panose="02040503050406030204" charset="0"/>
                          <a:ea typeface="微软雅黑" panose="020B0503020204020204" charset="-122"/>
                          <a:cs typeface="Cambria Math" panose="02040503050406030204" charset="0"/>
                          <a:sym typeface="+mn-ea"/>
                        </a:rPr>
                        <m:t>.</m:t>
                      </m:r>
                    </m:oMath>
                  </m:oMathPara>
                </a14:m>
                <a:endParaRPr lang="en-US" altLang="zh-CN" i="1">
                  <a:latin typeface="Cambria Math" panose="02040503050406030204" charset="0"/>
                  <a:ea typeface="微软雅黑" panose="020B0503020204020204" charset="-122"/>
                  <a:cs typeface="Cambria Math" panose="02040503050406030204" charset="0"/>
                  <a:sym typeface="+mn-ea"/>
                </a:endParaRPr>
              </a:p>
              <a:p>
                <a:pPr>
                  <a:lnSpc>
                    <a:spcPct val="130000"/>
                  </a:lnSpc>
                </a:pPr>
                <a:endParaRPr lang="zh-CN" altLang="en-US">
                  <a:latin typeface="微软雅黑" panose="020B0503020204020204" charset="-122"/>
                  <a:ea typeface="微软雅黑" panose="020B0503020204020204" charset="-122"/>
                  <a:sym typeface="+mn-ea"/>
                </a:endParaRPr>
              </a:p>
              <a:p>
                <a:pPr>
                  <a:lnSpc>
                    <a:spcPct val="130000"/>
                  </a:lnSpc>
                </a:pPr>
                <a:r>
                  <a:rPr lang="zh-CN" altLang="en-US">
                    <a:latin typeface="微软雅黑" panose="020B0503020204020204" charset="-122"/>
                    <a:ea typeface="微软雅黑" panose="020B0503020204020204" charset="-122"/>
                    <a:sym typeface="+mn-ea"/>
                  </a:rPr>
                  <a:t>值得注意的是，对于</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sym typeface="+mn-ea"/>
                      </a:rPr>
                      <m:t>𝛽</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0</m:t>
                    </m:r>
                  </m:oMath>
                </a14:m>
                <a:r>
                  <a:rPr lang="zh-CN" altLang="en-US">
                    <a:latin typeface="微软雅黑" panose="020B0503020204020204" charset="-122"/>
                    <a:ea typeface="微软雅黑" panose="020B0503020204020204" charset="-122"/>
                    <a:sym typeface="+mn-ea"/>
                  </a:rPr>
                  <a:t>，我们恢复常规的梯度下降。</a:t>
                </a:r>
                <a:endParaRPr lang="zh-CN" altLang="en-US">
                  <a:latin typeface="微软雅黑" panose="020B0503020204020204" charset="-122"/>
                  <a:ea typeface="微软雅黑" panose="020B0503020204020204"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756285" y="1903095"/>
                <a:ext cx="10275570" cy="4035425"/>
              </a:xfrm>
              <a:prstGeom prst="rect">
                <a:avLst/>
              </a:prstGeom>
              <a:blipFill rotWithShape="1">
                <a:blip r:embed="rId2"/>
                <a:stretch>
                  <a:fillRect/>
                </a:stretch>
              </a:blipFill>
            </p:spPr>
            <p:txBody>
              <a:bodyPr/>
              <a:lstStyle/>
              <a:p>
                <a:r>
                  <a:rPr lang="zh-CN" altLang="en-US">
                    <a:noFill/>
                  </a:rPr>
                  <a:t> </a:t>
                </a:r>
              </a:p>
            </p:txBody>
          </p:sp>
        </mc:Fallback>
      </mc:AlternateContent>
    </p:spTree>
    <p:custDataLst>
      <p:tags r:id="rId3"/>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动量法</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动量法</a:t>
            </a:r>
            <a:r>
              <a:rPr lang="zh-CN" altLang="en-US" sz="2800" b="1"/>
              <a:t>优化</a:t>
            </a:r>
            <a:endParaRPr lang="zh-CN" altLang="en-US" sz="2800" b="1"/>
          </a:p>
        </p:txBody>
      </p:sp>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endParaRPr lang="zh-CN" altLang="en-US">
              <a:latin typeface="Cambria Math" panose="02040503050406030204" charset="0"/>
              <a:cs typeface="Cambria Math" panose="02040503050406030204" charset="0"/>
            </a:endParaRPr>
          </a:p>
        </p:txBody>
      </p:sp>
      <p:sp>
        <p:nvSpPr>
          <p:cNvPr id="5" name="文本框 4"/>
          <p:cNvSpPr txBox="1"/>
          <p:nvPr/>
        </p:nvSpPr>
        <p:spPr>
          <a:xfrm>
            <a:off x="1053465" y="1903095"/>
            <a:ext cx="10275570" cy="914400"/>
          </a:xfrm>
          <a:prstGeom prst="rect">
            <a:avLst/>
          </a:prstGeom>
          <a:noFill/>
        </p:spPr>
        <p:txBody>
          <a:bodyPr wrap="square" rtlCol="0" anchor="t">
            <a:noAutofit/>
          </a:bodyPr>
          <a:p>
            <a:endParaRPr lang="zh-CN" altLang="en-US">
              <a:latin typeface="微软雅黑" panose="020B0503020204020204" charset="-122"/>
              <a:ea typeface="微软雅黑" panose="020B0503020204020204" charset="-122"/>
              <a:sym typeface="+mn-ea"/>
            </a:endParaRPr>
          </a:p>
        </p:txBody>
      </p:sp>
      <p:sp>
        <p:nvSpPr>
          <p:cNvPr id="3" name="文本框 2"/>
          <p:cNvSpPr txBox="1"/>
          <p:nvPr/>
        </p:nvSpPr>
        <p:spPr>
          <a:xfrm>
            <a:off x="1053465" y="2975610"/>
            <a:ext cx="9419590" cy="639445"/>
          </a:xfrm>
          <a:prstGeom prst="rect">
            <a:avLst/>
          </a:prstGeom>
          <a:noFill/>
        </p:spPr>
        <p:txBody>
          <a:bodyPr wrap="square" rtlCol="0" anchor="t">
            <a:noAutofit/>
          </a:bodyPr>
          <a:p>
            <a:endParaRPr lang="en-US" altLang="zh-CN">
              <a:latin typeface="微软雅黑" panose="020B0503020204020204" charset="-122"/>
              <a:ea typeface="微软雅黑" panose="020B0503020204020204" charset="-122"/>
              <a:sym typeface="+mn-ea"/>
            </a:endParaRPr>
          </a:p>
        </p:txBody>
      </p:sp>
      <p:pic>
        <p:nvPicPr>
          <p:cNvPr id="7" name="图片 6"/>
          <p:cNvPicPr>
            <a:picLocks noChangeAspect="1"/>
          </p:cNvPicPr>
          <p:nvPr/>
        </p:nvPicPr>
        <p:blipFill>
          <a:blip r:embed="rId2"/>
          <a:srcRect r="19645"/>
          <a:stretch>
            <a:fillRect/>
          </a:stretch>
        </p:blipFill>
        <p:spPr>
          <a:xfrm>
            <a:off x="679450" y="1830705"/>
            <a:ext cx="5173980" cy="1781175"/>
          </a:xfrm>
          <a:prstGeom prst="rect">
            <a:avLst/>
          </a:prstGeom>
        </p:spPr>
      </p:pic>
      <p:pic>
        <p:nvPicPr>
          <p:cNvPr id="8" name="图片 7"/>
          <p:cNvPicPr>
            <a:picLocks noChangeAspect="1"/>
          </p:cNvPicPr>
          <p:nvPr/>
        </p:nvPicPr>
        <p:blipFill>
          <a:blip r:embed="rId3"/>
          <a:stretch>
            <a:fillRect/>
          </a:stretch>
        </p:blipFill>
        <p:spPr>
          <a:xfrm>
            <a:off x="7362190" y="1140460"/>
            <a:ext cx="3666490" cy="2856230"/>
          </a:xfrm>
          <a:prstGeom prst="rect">
            <a:avLst/>
          </a:prstGeom>
        </p:spPr>
      </p:pic>
      <p:sp>
        <p:nvSpPr>
          <p:cNvPr id="10" name="右箭头 9"/>
          <p:cNvSpPr/>
          <p:nvPr/>
        </p:nvSpPr>
        <p:spPr>
          <a:xfrm>
            <a:off x="6118225" y="2489835"/>
            <a:ext cx="979170" cy="485775"/>
          </a:xfrm>
          <a:prstGeom prst="rightArrow">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mc:AlternateContent xmlns:mc="http://schemas.openxmlformats.org/markup-compatibility/2006">
        <mc:Choice xmlns:a14="http://schemas.microsoft.com/office/drawing/2010/main" Requires="a14">
          <p:sp>
            <p:nvSpPr>
              <p:cNvPr id="11" name="文本框 10"/>
              <p:cNvSpPr txBox="1"/>
              <p:nvPr/>
            </p:nvSpPr>
            <p:spPr>
              <a:xfrm>
                <a:off x="756285" y="3974465"/>
                <a:ext cx="10631805" cy="1066800"/>
              </a:xfrm>
              <a:prstGeom prst="rect">
                <a:avLst/>
              </a:prstGeom>
              <a:noFill/>
            </p:spPr>
            <p:txBody>
              <a:bodyPr wrap="square" rtlCol="0">
                <a:noAutofit/>
              </a:bodyPr>
              <a:p>
                <a:r>
                  <a:rPr lang="zh-CN" altLang="en-US"/>
                  <a:t>正如所见，尽管学习率与我们以前使用的相同，动量法仍然很好地收敛了。 </a:t>
                </a:r>
                <a:r>
                  <a:rPr lang="zh-CN" altLang="en-US"/>
                  <a:t>那么当降低动量参数时会发生什么。 将其减半至</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sym typeface="+mn-ea"/>
                      </a:rPr>
                      <m:t>𝛽</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0</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25</m:t>
                    </m:r>
                  </m:oMath>
                </a14:m>
                <a:r>
                  <a:rPr lang="zh-CN" altLang="en-US"/>
                  <a:t>会导致一条几乎没有收敛的轨迹。 尽管如此，它比没有动量时解将会发散要好得多。</a:t>
                </a:r>
                <a:endParaRPr lang="zh-CN" altLang="en-US"/>
              </a:p>
            </p:txBody>
          </p:sp>
        </mc:Choice>
        <mc:Fallback>
          <p:sp>
            <p:nvSpPr>
              <p:cNvPr id="11" name="文本框 10"/>
              <p:cNvSpPr txBox="1">
                <a:spLocks noRot="1" noChangeAspect="1" noMove="1" noResize="1" noEditPoints="1" noAdjustHandles="1" noChangeArrowheads="1" noChangeShapeType="1" noTextEdit="1"/>
              </p:cNvSpPr>
              <p:nvPr/>
            </p:nvSpPr>
            <p:spPr>
              <a:xfrm>
                <a:off x="756285" y="3974465"/>
                <a:ext cx="10631805" cy="1066800"/>
              </a:xfrm>
              <a:prstGeom prst="rect">
                <a:avLst/>
              </a:prstGeom>
              <a:blipFill rotWithShape="1">
                <a:blip r:embed="rId4"/>
                <a:stretch>
                  <a:fillRect/>
                </a:stretch>
              </a:blipFill>
            </p:spPr>
            <p:txBody>
              <a:bodyPr/>
              <a:lstStyle/>
              <a:p>
                <a:r>
                  <a:rPr lang="zh-CN" altLang="en-US">
                    <a:noFill/>
                  </a:rPr>
                  <a:t> </a:t>
                </a:r>
              </a:p>
            </p:txBody>
          </p:sp>
        </mc:Fallback>
      </mc:AlternateContent>
      <p:pic>
        <p:nvPicPr>
          <p:cNvPr id="13" name="图片 12"/>
          <p:cNvPicPr>
            <a:picLocks noChangeAspect="1"/>
          </p:cNvPicPr>
          <p:nvPr/>
        </p:nvPicPr>
        <p:blipFill>
          <a:blip r:embed="rId5"/>
          <a:stretch>
            <a:fillRect/>
          </a:stretch>
        </p:blipFill>
        <p:spPr>
          <a:xfrm>
            <a:off x="7362190" y="1252855"/>
            <a:ext cx="3533775" cy="2459990"/>
          </a:xfrm>
          <a:prstGeom prst="rect">
            <a:avLst/>
          </a:prstGeom>
        </p:spPr>
      </p:pic>
      <p:pic>
        <p:nvPicPr>
          <p:cNvPr id="14" name="图片 13"/>
          <p:cNvPicPr>
            <a:picLocks noChangeAspect="1"/>
          </p:cNvPicPr>
          <p:nvPr/>
        </p:nvPicPr>
        <p:blipFill>
          <a:blip r:embed="rId6"/>
          <a:srcRect r="13624"/>
          <a:stretch>
            <a:fillRect/>
          </a:stretch>
        </p:blipFill>
        <p:spPr>
          <a:xfrm>
            <a:off x="679450" y="2456815"/>
            <a:ext cx="5290185" cy="1228725"/>
          </a:xfrm>
          <a:prstGeom prst="rect">
            <a:avLst/>
          </a:prstGeom>
        </p:spPr>
      </p:pic>
      <p:sp>
        <p:nvSpPr>
          <p:cNvPr id="16" name="文本框 15"/>
          <p:cNvSpPr txBox="1"/>
          <p:nvPr/>
        </p:nvSpPr>
        <p:spPr>
          <a:xfrm>
            <a:off x="756285" y="5371465"/>
            <a:ext cx="10282555" cy="645160"/>
          </a:xfrm>
          <a:prstGeom prst="rect">
            <a:avLst/>
          </a:prstGeom>
          <a:noFill/>
        </p:spPr>
        <p:txBody>
          <a:bodyPr wrap="square" rtlCol="0">
            <a:spAutoFit/>
          </a:bodyPr>
          <a:p>
            <a:r>
              <a:rPr lang="zh-CN" altLang="en-US"/>
              <a:t>值得注意</a:t>
            </a:r>
            <a:r>
              <a:rPr lang="zh-CN" altLang="en-US"/>
              <a:t>的是，相比于小批量随机梯度下降，动量方法需要维护一组辅助变量，即速度。 它与梯度以及优化问题的变量具有相同的形状。</a:t>
            </a:r>
            <a:endParaRPr lang="zh-CN" altLang="en-US"/>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动量法</a:t>
            </a:r>
            <a:endParaRPr lang="zh-CN" altLang="en-US" sz="4000" b="1">
              <a:solidFill>
                <a:srgbClr val="A31F34"/>
              </a:solidFill>
              <a:sym typeface="+mn-ea"/>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小结</a:t>
            </a:r>
            <a:endParaRPr lang="zh-CN" altLang="en-US" sz="2800" b="1"/>
          </a:p>
        </p:txBody>
      </p:sp>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endParaRPr lang="zh-CN" altLang="en-US">
              <a:latin typeface="Cambria Math" panose="02040503050406030204" charset="0"/>
              <a:cs typeface="Cambria Math" panose="02040503050406030204" charset="0"/>
            </a:endParaRPr>
          </a:p>
        </p:txBody>
      </p:sp>
      <p:sp>
        <p:nvSpPr>
          <p:cNvPr id="5" name="文本框 4"/>
          <p:cNvSpPr txBox="1"/>
          <p:nvPr/>
        </p:nvSpPr>
        <p:spPr>
          <a:xfrm>
            <a:off x="756285" y="1903095"/>
            <a:ext cx="10275570" cy="4035425"/>
          </a:xfrm>
          <a:prstGeom prst="rect">
            <a:avLst/>
          </a:prstGeom>
          <a:noFill/>
        </p:spPr>
        <p:txBody>
          <a:bodyPr wrap="square" rtlCol="0" anchor="t">
            <a:noAutofit/>
          </a:bodyPr>
          <a:p>
            <a:pPr>
              <a:lnSpc>
                <a:spcPct val="160000"/>
              </a:lnSpc>
            </a:pPr>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mn-ea"/>
              </a:rPr>
              <a:t>动量法用过去梯度的平均值来替换梯度，这大大加快了收敛速度。</a:t>
            </a:r>
            <a:endParaRPr lang="zh-CN" altLang="en-US">
              <a:latin typeface="微软雅黑" panose="020B0503020204020204" charset="-122"/>
              <a:ea typeface="微软雅黑" panose="020B0503020204020204" charset="-122"/>
              <a:sym typeface="+mn-ea"/>
            </a:endParaRPr>
          </a:p>
          <a:p>
            <a:pPr>
              <a:lnSpc>
                <a:spcPct val="160000"/>
              </a:lnSpc>
            </a:pPr>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 动量法可以防止在随机梯度下降的优化过程停滞的问题。</a:t>
            </a:r>
            <a:endParaRPr lang="en-US" altLang="zh-CN">
              <a:latin typeface="微软雅黑" panose="020B0503020204020204" charset="-122"/>
              <a:ea typeface="微软雅黑" panose="020B0503020204020204" charset="-122"/>
              <a:sym typeface="+mn-ea"/>
            </a:endParaRPr>
          </a:p>
          <a:p>
            <a:pPr>
              <a:lnSpc>
                <a:spcPct val="160000"/>
              </a:lnSpc>
            </a:pPr>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mn-ea"/>
              </a:rPr>
              <a:t>动量法的实现非常简单，但它需要我们存储额外的状态向量</a:t>
            </a:r>
            <a:endParaRPr lang="zh-CN" altLang="en-US">
              <a:latin typeface="微软雅黑" panose="020B0503020204020204" charset="-122"/>
              <a:ea typeface="微软雅黑" panose="020B0503020204020204" charset="-122"/>
              <a:sym typeface="+mn-ea"/>
            </a:endParaRPr>
          </a:p>
          <a:p>
            <a:pPr>
              <a:lnSpc>
                <a:spcPct val="160000"/>
              </a:lnSpc>
            </a:pPr>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mn-ea"/>
              </a:rPr>
              <a:t>对于无噪声梯度下降和嘈杂随机梯度下降，动量法都是可取的。</a:t>
            </a:r>
            <a:endParaRPr lang="zh-CN" altLang="en-US">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AdaGrad算法</a:t>
            </a:r>
            <a:endParaRPr lang="zh-CN" altLang="en-US" sz="4000" b="1">
              <a:solidFill>
                <a:srgbClr val="A31F34"/>
              </a:solidFill>
              <a:sym typeface="+mn-ea"/>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稀疏特征和学习率</a:t>
            </a:r>
            <a:endParaRPr lang="zh-CN" altLang="en-US" sz="2800" b="1"/>
          </a:p>
        </p:txBody>
      </p:sp>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endParaRPr lang="zh-CN" altLang="en-US">
              <a:latin typeface="Cambria Math" panose="02040503050406030204" charset="0"/>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756285" y="1695450"/>
                <a:ext cx="11031855" cy="4740910"/>
              </a:xfrm>
              <a:prstGeom prst="rect">
                <a:avLst/>
              </a:prstGeom>
              <a:noFill/>
            </p:spPr>
            <p:txBody>
              <a:bodyPr wrap="square" rtlCol="0" anchor="t">
                <a:noAutofit/>
              </a:bodyPr>
              <a:p>
                <a:pPr>
                  <a:lnSpc>
                    <a:spcPct val="160000"/>
                  </a:lnSpc>
                </a:pPr>
                <a:r>
                  <a:rPr lang="zh-CN" altLang="en-US">
                    <a:latin typeface="微软雅黑" panose="020B0503020204020204" charset="-122"/>
                    <a:ea typeface="微软雅黑" panose="020B0503020204020204" charset="-122"/>
                    <a:sym typeface="+mn-ea"/>
                  </a:rPr>
                  <a:t>为了获得良好的准确性，我们大多希望在训练的过程中降低学习率，速度通常为</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sym typeface="+mn-ea"/>
                      </a:rPr>
                      <m:t>𝑂</m:t>
                    </m:r>
                    <m:r>
                      <a:rPr lang="en-US" altLang="zh-CN" i="1">
                        <a:latin typeface="Cambria Math" panose="02040503050406030204" charset="0"/>
                        <a:ea typeface="微软雅黑" panose="020B0503020204020204" charset="-122"/>
                        <a:cs typeface="Cambria Math" panose="02040503050406030204" charset="0"/>
                        <a:sym typeface="+mn-ea"/>
                      </a:rPr>
                      <m:t>(</m:t>
                    </m:r>
                    <m:sSup>
                      <m:sSupPr>
                        <m:ctrlPr>
                          <a:rPr lang="en-US" altLang="zh-CN" i="1">
                            <a:latin typeface="Cambria Math" panose="02040503050406030204" charset="0"/>
                            <a:ea typeface="微软雅黑" panose="020B0503020204020204" charset="-122"/>
                            <a:cs typeface="Cambria Math" panose="02040503050406030204" charset="0"/>
                            <a:sym typeface="+mn-ea"/>
                          </a:rPr>
                        </m:ctrlPr>
                      </m:sSupPr>
                      <m:e>
                        <m:r>
                          <a:rPr lang="en-US" altLang="zh-CN" i="1">
                            <a:latin typeface="Cambria Math" panose="02040503050406030204" charset="0"/>
                            <a:ea typeface="微软雅黑" panose="020B0503020204020204" charset="-122"/>
                            <a:cs typeface="Cambria Math" panose="02040503050406030204" charset="0"/>
                            <a:sym typeface="+mn-ea"/>
                          </a:rPr>
                          <m:t>𝑡</m:t>
                        </m:r>
                      </m:e>
                      <m:sup>
                        <m:r>
                          <a:rPr lang="en-US" altLang="zh-CN" i="1">
                            <a:latin typeface="Cambria Math" panose="02040503050406030204" charset="0"/>
                            <a:ea typeface="微软雅黑" panose="020B0503020204020204" charset="-122"/>
                            <a:cs typeface="Cambria Math" panose="02040503050406030204" charset="0"/>
                            <a:sym typeface="+mn-ea"/>
                          </a:rPr>
                          <m:t>−</m:t>
                        </m:r>
                        <m:f>
                          <m:fPr>
                            <m:ctrlPr>
                              <a:rPr lang="en-US" altLang="zh-CN" i="1">
                                <a:latin typeface="Cambria Math" panose="02040503050406030204" charset="0"/>
                                <a:ea typeface="微软雅黑" panose="020B0503020204020204" charset="-122"/>
                                <a:cs typeface="Cambria Math" panose="02040503050406030204" charset="0"/>
                                <a:sym typeface="+mn-ea"/>
                              </a:rPr>
                            </m:ctrlPr>
                          </m:fPr>
                          <m:num>
                            <m:r>
                              <a:rPr lang="en-US" altLang="zh-CN" i="1">
                                <a:latin typeface="Cambria Math" panose="02040503050406030204" charset="0"/>
                                <a:ea typeface="微软雅黑" panose="020B0503020204020204" charset="-122"/>
                                <a:cs typeface="Cambria Math" panose="02040503050406030204" charset="0"/>
                                <a:sym typeface="+mn-ea"/>
                              </a:rPr>
                              <m:t>1</m:t>
                            </m:r>
                          </m:num>
                          <m:den>
                            <m:r>
                              <a:rPr lang="en-US" altLang="zh-CN" i="1">
                                <a:latin typeface="Cambria Math" panose="02040503050406030204" charset="0"/>
                                <a:ea typeface="微软雅黑" panose="020B0503020204020204" charset="-122"/>
                                <a:cs typeface="Cambria Math" panose="02040503050406030204" charset="0"/>
                                <a:sym typeface="+mn-ea"/>
                              </a:rPr>
                              <m:t>2</m:t>
                            </m:r>
                          </m:den>
                        </m:f>
                      </m:sup>
                    </m:sSup>
                    <m:r>
                      <a:rPr lang="en-US" altLang="zh-CN" i="1">
                        <a:latin typeface="Cambria Math" panose="02040503050406030204" charset="0"/>
                        <a:ea typeface="微软雅黑" panose="020B0503020204020204" charset="-122"/>
                        <a:cs typeface="Cambria Math" panose="02040503050406030204" charset="0"/>
                        <a:sym typeface="+mn-ea"/>
                      </a:rPr>
                      <m:t>)</m:t>
                    </m:r>
                  </m:oMath>
                </a14:m>
                <a:r>
                  <a:rPr lang="zh-CN" altLang="en-US">
                    <a:latin typeface="微软雅黑" panose="020B0503020204020204" charset="-122"/>
                    <a:ea typeface="微软雅黑" panose="020B0503020204020204" charset="-122"/>
                    <a:sym typeface="+mn-ea"/>
                  </a:rPr>
                  <a:t>或更低。关于稀疏特征（即只在偶尔出现的特征）的模型训练，这对自然语言来说很常见。 例如，我们看到“预先条件”这个词比“学习”这个词的可能性要小得多。</a:t>
                </a:r>
                <a:endParaRPr lang="zh-CN" altLang="en-US">
                  <a:latin typeface="微软雅黑" panose="020B0503020204020204" charset="-122"/>
                  <a:ea typeface="微软雅黑" panose="020B0503020204020204" charset="-122"/>
                  <a:sym typeface="+mn-ea"/>
                </a:endParaRPr>
              </a:p>
              <a:p>
                <a:pPr>
                  <a:lnSpc>
                    <a:spcPct val="160000"/>
                  </a:lnSpc>
                </a:pPr>
                <a:r>
                  <a:rPr lang="zh-CN" altLang="en-US">
                    <a:latin typeface="微软雅黑" panose="020B0503020204020204" charset="-122"/>
                    <a:ea typeface="微软雅黑" panose="020B0503020204020204" charset="-122"/>
                    <a:sym typeface="+mn-ea"/>
                  </a:rPr>
                  <a:t>只有在这些不常见的特征出现时，与其相关的参数才会得到有意义的更新。 鉴于学习率下降，我们可能最终会面临这样的情况：常见特征的参数相当迅速地收敛到最佳值，而对于不常见的特征，我们仍缺乏足够的观测以确定其最佳值。 换句话说，学习率要么对于常见特征而言降低太慢，要么对于不常见特征而言降低太快。</a:t>
                </a:r>
                <a:endParaRPr lang="zh-CN" altLang="en-US">
                  <a:latin typeface="微软雅黑" panose="020B0503020204020204" charset="-122"/>
                  <a:ea typeface="微软雅黑" panose="020B0503020204020204" charset="-122"/>
                  <a:sym typeface="+mn-ea"/>
                </a:endParaRPr>
              </a:p>
              <a:p>
                <a:pPr>
                  <a:lnSpc>
                    <a:spcPct val="160000"/>
                  </a:lnSpc>
                </a:pPr>
                <a:r>
                  <a:rPr lang="zh-CN" altLang="en-US">
                    <a:latin typeface="微软雅黑" panose="020B0503020204020204" charset="-122"/>
                    <a:ea typeface="微软雅黑" panose="020B0503020204020204" charset="-122"/>
                    <a:sym typeface="+mn-ea"/>
                  </a:rPr>
                  <a:t>解决此问题的一个方法是记录我们看到特定特征的次数，然后将其用作调整学习率。 即我们可以使用大小为</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𝜂</m:t>
                        </m:r>
                      </m:e>
                      <m:sub>
                        <m:r>
                          <a:rPr lang="en-US" altLang="zh-CN" i="1">
                            <a:latin typeface="Cambria Math" panose="02040503050406030204" charset="0"/>
                            <a:ea typeface="微软雅黑" panose="020B0503020204020204" charset="-122"/>
                            <a:cs typeface="Cambria Math" panose="02040503050406030204" charset="0"/>
                            <a:sym typeface="+mn-ea"/>
                          </a:rPr>
                          <m:t>𝑖</m:t>
                        </m:r>
                        <m:r>
                          <a:rPr lang="en-US" altLang="zh-CN" i="1">
                            <a:latin typeface="Cambria Math" panose="02040503050406030204" charset="0"/>
                            <a:ea typeface="微软雅黑" panose="020B0503020204020204" charset="-122"/>
                            <a:cs typeface="Cambria Math" panose="02040503050406030204" charset="0"/>
                            <a:sym typeface="+mn-ea"/>
                          </a:rPr>
                          <m:t> </m:t>
                        </m:r>
                      </m:sub>
                    </m:sSub>
                    <m:r>
                      <a:rPr lang="en-US" altLang="zh-CN" i="1">
                        <a:latin typeface="Cambria Math" panose="02040503050406030204" charset="0"/>
                        <a:ea typeface="微软雅黑" panose="020B0503020204020204" charset="-122"/>
                        <a:cs typeface="Cambria Math" panose="02040503050406030204" charset="0"/>
                        <a:sym typeface="+mn-ea"/>
                      </a:rPr>
                      <m:t>=</m:t>
                    </m:r>
                    <m:f>
                      <m:fPr>
                        <m:ctrlPr>
                          <a:rPr lang="en-US" altLang="zh-CN" i="1">
                            <a:latin typeface="Cambria Math" panose="02040503050406030204" charset="0"/>
                            <a:ea typeface="微软雅黑" panose="020B0503020204020204" charset="-122"/>
                            <a:cs typeface="Cambria Math" panose="02040503050406030204" charset="0"/>
                            <a:sym typeface="+mn-ea"/>
                          </a:rPr>
                        </m:ctrlPr>
                      </m:fPr>
                      <m:num>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𝜂</m:t>
                            </m:r>
                          </m:e>
                          <m:sub>
                            <m:r>
                              <a:rPr lang="en-US" altLang="zh-CN" i="1">
                                <a:latin typeface="Cambria Math" panose="02040503050406030204" charset="0"/>
                                <a:ea typeface="微软雅黑" panose="020B0503020204020204" charset="-122"/>
                                <a:cs typeface="Cambria Math" panose="02040503050406030204" charset="0"/>
                                <a:sym typeface="+mn-ea"/>
                              </a:rPr>
                              <m:t>0</m:t>
                            </m:r>
                          </m:sub>
                        </m:sSub>
                      </m:num>
                      <m:den>
                        <m:rad>
                          <m:radPr>
                            <m:degHide m:val="on"/>
                            <m:ctrlPr>
                              <a:rPr lang="en-US" altLang="zh-CN" i="1">
                                <a:latin typeface="Cambria Math" panose="02040503050406030204" charset="0"/>
                                <a:ea typeface="微软雅黑" panose="020B0503020204020204" charset="-122"/>
                                <a:cs typeface="Cambria Math" panose="02040503050406030204" charset="0"/>
                                <a:sym typeface="+mn-ea"/>
                              </a:rPr>
                            </m:ctrlPr>
                          </m:radPr>
                          <m:deg/>
                          <m:e>
                            <m:r>
                              <a:rPr lang="en-US" altLang="zh-CN" i="1">
                                <a:latin typeface="Cambria Math" panose="02040503050406030204" charset="0"/>
                                <a:ea typeface="微软雅黑" panose="020B0503020204020204" charset="-122"/>
                                <a:cs typeface="Cambria Math" panose="02040503050406030204" charset="0"/>
                                <a:sym typeface="+mn-ea"/>
                              </a:rPr>
                              <m:t>𝑠</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𝑖</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𝑐</m:t>
                            </m:r>
                          </m:e>
                        </m:rad>
                      </m:den>
                    </m:f>
                  </m:oMath>
                </a14:m>
                <a:r>
                  <a:rPr lang="zh-CN" altLang="en-US">
                    <a:latin typeface="微软雅黑" panose="020B0503020204020204" charset="-122"/>
                    <a:ea typeface="微软雅黑" panose="020B0503020204020204" charset="-122"/>
                    <a:sym typeface="+mn-ea"/>
                  </a:rPr>
                  <a:t>的学习率，而不是</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𝜂</m:t>
                        </m:r>
                      </m:e>
                      <m:sub>
                        <m:r>
                          <a:rPr lang="en-US" altLang="zh-CN" i="1">
                            <a:latin typeface="Cambria Math" panose="02040503050406030204" charset="0"/>
                            <a:ea typeface="微软雅黑" panose="020B0503020204020204" charset="-122"/>
                            <a:cs typeface="Cambria Math" panose="02040503050406030204" charset="0"/>
                            <a:sym typeface="+mn-ea"/>
                          </a:rPr>
                          <m:t>𝑖</m:t>
                        </m:r>
                        <m:r>
                          <a:rPr lang="en-US" altLang="zh-CN" i="1">
                            <a:latin typeface="Cambria Math" panose="02040503050406030204" charset="0"/>
                            <a:ea typeface="微软雅黑" panose="020B0503020204020204" charset="-122"/>
                            <a:cs typeface="Cambria Math" panose="02040503050406030204" charset="0"/>
                            <a:sym typeface="+mn-ea"/>
                          </a:rPr>
                          <m:t> </m:t>
                        </m:r>
                      </m:sub>
                    </m:sSub>
                    <m:r>
                      <a:rPr lang="en-US" altLang="zh-CN" i="1">
                        <a:latin typeface="Cambria Math" panose="02040503050406030204" charset="0"/>
                        <a:ea typeface="微软雅黑" panose="020B0503020204020204" charset="-122"/>
                        <a:cs typeface="Cambria Math" panose="02040503050406030204" charset="0"/>
                        <a:sym typeface="+mn-ea"/>
                      </a:rPr>
                      <m:t>=</m:t>
                    </m:r>
                    <m:f>
                      <m:fPr>
                        <m:ctrlPr>
                          <a:rPr lang="en-US" altLang="zh-CN" i="1">
                            <a:latin typeface="Cambria Math" panose="02040503050406030204" charset="0"/>
                            <a:ea typeface="微软雅黑" panose="020B0503020204020204" charset="-122"/>
                            <a:cs typeface="Cambria Math" panose="02040503050406030204" charset="0"/>
                            <a:sym typeface="+mn-ea"/>
                          </a:rPr>
                        </m:ctrlPr>
                      </m:fPr>
                      <m:num>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𝜂</m:t>
                            </m:r>
                          </m:e>
                          <m:sub>
                            <m:r>
                              <a:rPr lang="en-US" altLang="zh-CN" i="1">
                                <a:latin typeface="Cambria Math" panose="02040503050406030204" charset="0"/>
                                <a:ea typeface="微软雅黑" panose="020B0503020204020204" charset="-122"/>
                                <a:cs typeface="Cambria Math" panose="02040503050406030204" charset="0"/>
                                <a:sym typeface="+mn-ea"/>
                              </a:rPr>
                              <m:t>0</m:t>
                            </m:r>
                          </m:sub>
                        </m:sSub>
                      </m:num>
                      <m:den>
                        <m:rad>
                          <m:radPr>
                            <m:degHide m:val="on"/>
                            <m:ctrlPr>
                              <a:rPr lang="en-US" altLang="zh-CN" i="1">
                                <a:latin typeface="Cambria Math" panose="02040503050406030204" charset="0"/>
                                <a:ea typeface="微软雅黑" panose="020B0503020204020204" charset="-122"/>
                                <a:cs typeface="Cambria Math" panose="02040503050406030204" charset="0"/>
                                <a:sym typeface="+mn-ea"/>
                              </a:rPr>
                            </m:ctrlPr>
                          </m:radPr>
                          <m:deg/>
                          <m:e>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𝑐</m:t>
                            </m:r>
                          </m:e>
                        </m:rad>
                      </m:den>
                    </m:f>
                  </m:oMath>
                </a14:m>
                <a:r>
                  <a:rPr lang="zh-CN" altLang="en-US">
                    <a:latin typeface="微软雅黑" panose="020B0503020204020204" charset="-122"/>
                    <a:ea typeface="微软雅黑" panose="020B0503020204020204" charset="-122"/>
                    <a:sym typeface="+mn-ea"/>
                  </a:rPr>
                  <a:t>。 在这里</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sym typeface="+mn-ea"/>
                      </a:rPr>
                      <m:t>𝑠</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𝑖</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m:t>
                    </m:r>
                  </m:oMath>
                </a14:m>
                <a:r>
                  <a:rPr lang="zh-CN" altLang="en-US">
                    <a:latin typeface="微软雅黑" panose="020B0503020204020204" charset="-122"/>
                    <a:ea typeface="微软雅黑" panose="020B0503020204020204" charset="-122"/>
                    <a:sym typeface="+mn-ea"/>
                  </a:rPr>
                  <a:t>计下了我们截至</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sym typeface="+mn-ea"/>
                      </a:rPr>
                      <m:t>𝑡</m:t>
                    </m:r>
                  </m:oMath>
                </a14:m>
                <a:r>
                  <a:rPr lang="zh-CN" altLang="en-US">
                    <a:latin typeface="微软雅黑" panose="020B0503020204020204" charset="-122"/>
                    <a:ea typeface="微软雅黑" panose="020B0503020204020204" charset="-122"/>
                    <a:sym typeface="+mn-ea"/>
                  </a:rPr>
                  <a:t>时观察到功能</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sym typeface="+mn-ea"/>
                      </a:rPr>
                      <m:t>𝑖</m:t>
                    </m:r>
                  </m:oMath>
                </a14:m>
                <a:r>
                  <a:rPr lang="zh-CN" altLang="en-US">
                    <a:latin typeface="微软雅黑" panose="020B0503020204020204" charset="-122"/>
                    <a:ea typeface="微软雅黑" panose="020B0503020204020204" charset="-122"/>
                    <a:sym typeface="+mn-ea"/>
                  </a:rPr>
                  <a:t>的次数。 这其实很容易实施且不产生额外的</a:t>
                </a:r>
                <a:r>
                  <a:rPr lang="zh-CN" altLang="en-US">
                    <a:latin typeface="微软雅黑" panose="020B0503020204020204" charset="-122"/>
                    <a:ea typeface="微软雅黑" panose="020B0503020204020204" charset="-122"/>
                    <a:sym typeface="+mn-ea"/>
                  </a:rPr>
                  <a:t>计算损耗。</a:t>
                </a:r>
                <a:endParaRPr lang="zh-CN" altLang="en-US">
                  <a:latin typeface="微软雅黑" panose="020B0503020204020204" charset="-122"/>
                  <a:ea typeface="微软雅黑" panose="020B0503020204020204"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756285" y="1695450"/>
                <a:ext cx="11031855" cy="4740910"/>
              </a:xfrm>
              <a:prstGeom prst="rect">
                <a:avLst/>
              </a:prstGeom>
              <a:blipFill rotWithShape="1">
                <a:blip r:embed="rId2"/>
                <a:stretch>
                  <a:fillRect r="-909"/>
                </a:stretch>
              </a:blipFill>
            </p:spPr>
            <p:txBody>
              <a:bodyPr/>
              <a:lstStyle/>
              <a:p>
                <a:r>
                  <a:rPr lang="zh-CN" altLang="en-US">
                    <a:noFill/>
                  </a:rPr>
                  <a:t> </a:t>
                </a:r>
              </a:p>
            </p:txBody>
          </p:sp>
        </mc:Fallback>
      </mc:AlternateContent>
    </p:spTree>
    <p:custDataLst>
      <p:tags r:id="rId3"/>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AdaGrad算法</a:t>
            </a:r>
            <a:endParaRPr lang="zh-CN" altLang="en-US" sz="4000" b="1">
              <a:solidFill>
                <a:srgbClr val="A31F34"/>
              </a:solidFill>
              <a:sym typeface="+mn-ea"/>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endParaRPr lang="zh-CN" altLang="en-US">
              <a:latin typeface="Cambria Math" panose="02040503050406030204" charset="0"/>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679450" y="1491615"/>
                <a:ext cx="10566400" cy="4035425"/>
              </a:xfrm>
              <a:prstGeom prst="rect">
                <a:avLst/>
              </a:prstGeom>
              <a:noFill/>
            </p:spPr>
            <p:txBody>
              <a:bodyPr wrap="square" rtlCol="0" anchor="t">
                <a:noAutofit/>
              </a:bodyPr>
              <a:p>
                <a:pPr>
                  <a:lnSpc>
                    <a:spcPct val="150000"/>
                  </a:lnSpc>
                </a:pPr>
                <a:r>
                  <a:rPr lang="zh-CN" altLang="en-US">
                    <a:latin typeface="微软雅黑" panose="020B0503020204020204" charset="-122"/>
                    <a:ea typeface="微软雅黑" panose="020B0503020204020204" charset="-122"/>
                    <a:sym typeface="+mn-ea"/>
                  </a:rPr>
                  <a:t>AdaGrad算法 (Duchi et al., 2011)通过将粗略的计数器</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sym typeface="+mn-ea"/>
                      </a:rPr>
                      <m:t>𝑠</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𝑖</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m:t>
                    </m:r>
                  </m:oMath>
                </a14:m>
                <a:r>
                  <a:rPr lang="zh-CN" altLang="en-US">
                    <a:latin typeface="微软雅黑" panose="020B0503020204020204" charset="-122"/>
                    <a:ea typeface="微软雅黑" panose="020B0503020204020204" charset="-122"/>
                    <a:sym typeface="+mn-ea"/>
                  </a:rPr>
                  <a:t>替换为先前观察所得梯度的平方之和来解决这个问题。 它使用</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sym typeface="+mn-ea"/>
                      </a:rPr>
                      <m:t>𝑠</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𝑖</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1</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𝑠</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𝑖</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m:t>
                    </m:r>
                    <m:sSup>
                      <m:sSupPr>
                        <m:ctrlPr>
                          <a:rPr lang="en-US" altLang="zh-CN" i="1">
                            <a:latin typeface="Cambria Math" panose="02040503050406030204" charset="0"/>
                            <a:ea typeface="微软雅黑" panose="020B0503020204020204" charset="-122"/>
                            <a:cs typeface="Cambria Math" panose="02040503050406030204" charset="0"/>
                            <a:sym typeface="+mn-ea"/>
                          </a:rPr>
                        </m:ctrlPr>
                      </m:sSupPr>
                      <m:e>
                        <m:r>
                          <a:rPr lang="en-US" altLang="zh-CN" i="1">
                            <a:latin typeface="Cambria Math" panose="02040503050406030204" charset="0"/>
                            <a:ea typeface="微软雅黑" panose="020B0503020204020204" charset="-122"/>
                            <a:cs typeface="Cambria Math" panose="02040503050406030204" charset="0"/>
                            <a:sym typeface="+mn-ea"/>
                          </a:rPr>
                          <m:t>（</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m:t>
                            </m:r>
                          </m:e>
                          <m:sub>
                            <m:r>
                              <a:rPr lang="en-US" altLang="zh-CN" i="1">
                                <a:latin typeface="Cambria Math" panose="02040503050406030204" charset="0"/>
                                <a:ea typeface="微软雅黑" panose="020B0503020204020204" charset="-122"/>
                                <a:cs typeface="Cambria Math" panose="02040503050406030204" charset="0"/>
                                <a:sym typeface="+mn-ea"/>
                              </a:rPr>
                              <m:t>𝑖</m:t>
                            </m:r>
                          </m:sub>
                        </m:sSub>
                        <m:r>
                          <a:rPr lang="en-US" altLang="zh-CN" i="1">
                            <a:latin typeface="Cambria Math" panose="02040503050406030204" charset="0"/>
                            <a:ea typeface="微软雅黑" panose="020B0503020204020204" charset="-122"/>
                            <a:cs typeface="Cambria Math" panose="02040503050406030204" charset="0"/>
                            <a:sym typeface="+mn-ea"/>
                          </a:rPr>
                          <m:t>𝑓</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a:latin typeface="微软雅黑" panose="020B0503020204020204" charset="-122"/>
                            <a:ea typeface="微软雅黑" panose="020B0503020204020204" charset="-122"/>
                            <a:sym typeface="+mn-ea"/>
                          </a:rPr>
                          <m:t>𝑥</m:t>
                        </m:r>
                        <m:r>
                          <a:rPr lang="en-US" altLang="zh-CN" i="1">
                            <a:latin typeface="Cambria Math" panose="02040503050406030204" charset="0"/>
                            <a:ea typeface="微软雅黑" panose="020B0503020204020204" charset="-122"/>
                            <a:cs typeface="Cambria Math" panose="02040503050406030204" charset="0"/>
                            <a:sym typeface="+mn-ea"/>
                          </a:rPr>
                          <m:t>))</m:t>
                        </m:r>
                      </m:e>
                      <m:sup>
                        <m:r>
                          <a:rPr lang="en-US" altLang="zh-CN" i="1">
                            <a:latin typeface="Cambria Math" panose="02040503050406030204" charset="0"/>
                            <a:ea typeface="微软雅黑" panose="020B0503020204020204" charset="-122"/>
                            <a:cs typeface="Cambria Math" panose="02040503050406030204" charset="0"/>
                            <a:sym typeface="+mn-ea"/>
                          </a:rPr>
                          <m:t>2</m:t>
                        </m:r>
                      </m:sup>
                    </m:sSup>
                  </m:oMath>
                </a14:m>
                <a:r>
                  <a:rPr lang="zh-CN" altLang="en-US">
                    <a:latin typeface="微软雅黑" panose="020B0503020204020204" charset="-122"/>
                    <a:ea typeface="微软雅黑" panose="020B0503020204020204" charset="-122"/>
                    <a:sym typeface="+mn-ea"/>
                  </a:rPr>
                  <a:t>来调整学习率。这有两个好处：首先，我们不再需要决定梯度何时算足够大。 其次，它会随梯度的大小自动变化。通常对应于较大梯度的坐标会显著缩小，而其他梯度较小的坐标则会得到更平滑的处理。 在实际应用中，它促成了计算广告学及其相关问题中非常有效的优化程序。 但是，它遮盖了AdaGrad固有的一些额外优势，这些优势在预处理环境中很容易被理解。</a:t>
                </a:r>
                <a:endParaRPr lang="zh-CN" altLang="en-US">
                  <a:latin typeface="微软雅黑" panose="020B0503020204020204" charset="-122"/>
                  <a:ea typeface="微软雅黑" panose="020B0503020204020204"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679450" y="1491615"/>
                <a:ext cx="10566400" cy="4035425"/>
              </a:xfrm>
              <a:prstGeom prst="rect">
                <a:avLst/>
              </a:prstGeom>
              <a:blipFill rotWithShape="1">
                <a:blip r:embed="rId2"/>
                <a:stretch>
                  <a:fillRect r="-1028"/>
                </a:stretch>
              </a:blipFill>
            </p:spPr>
            <p:txBody>
              <a:bodyPr/>
              <a:lstStyle/>
              <a:p>
                <a:r>
                  <a:rPr lang="zh-CN" altLang="en-US">
                    <a:noFill/>
                  </a:rPr>
                  <a:t> </a:t>
                </a:r>
              </a:p>
            </p:txBody>
          </p:sp>
        </mc:Fallback>
      </mc:AlternateContent>
      <p:sp>
        <p:nvSpPr>
          <p:cNvPr id="14" name="文本框 13"/>
          <p:cNvSpPr txBox="1"/>
          <p:nvPr/>
        </p:nvSpPr>
        <p:spPr>
          <a:xfrm>
            <a:off x="0" y="6059170"/>
            <a:ext cx="12191365" cy="377190"/>
          </a:xfrm>
          <a:prstGeom prst="rect">
            <a:avLst/>
          </a:prstGeom>
          <a:noFill/>
        </p:spPr>
        <p:txBody>
          <a:bodyPr wrap="square" rtlCol="0">
            <a:noAutofit/>
          </a:bodyPr>
          <a:p>
            <a:pPr algn="ctr">
              <a:lnSpc>
                <a:spcPct val="140000"/>
              </a:lnSpc>
            </a:pPr>
            <a:r>
              <a:rPr lang="en-US" altLang="zh-CN" sz="1400">
                <a:solidFill>
                  <a:srgbClr val="66638D"/>
                </a:solidFill>
              </a:rPr>
              <a:t>Adaptive subgradient methods for online learning and stochastic optimization.[Duchi et al., 2011]</a:t>
            </a:r>
            <a:endParaRPr lang="en-US" altLang="zh-CN" sz="1400">
              <a:solidFill>
                <a:srgbClr val="66638D"/>
              </a:solidFill>
            </a:endParaRPr>
          </a:p>
        </p:txBody>
      </p:sp>
    </p:spTree>
    <p:custDataLst>
      <p:tags r:id="rId3"/>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AdaGrad算法</a:t>
            </a:r>
            <a:endParaRPr lang="zh-CN" altLang="en-US" sz="4000" b="1">
              <a:solidFill>
                <a:srgbClr val="A31F34"/>
              </a:solidFill>
              <a:sym typeface="+mn-ea"/>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算法</a:t>
            </a:r>
            <a:r>
              <a:rPr lang="zh-CN" altLang="en-US" sz="2800" b="1"/>
              <a:t>实现</a:t>
            </a:r>
            <a:endParaRPr lang="zh-CN" altLang="en-US" sz="2800" b="1"/>
          </a:p>
        </p:txBody>
      </p:sp>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endParaRPr lang="zh-CN" altLang="en-US">
              <a:latin typeface="Cambria Math" panose="02040503050406030204" charset="0"/>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756285" y="1912620"/>
                <a:ext cx="10275570" cy="3738880"/>
              </a:xfrm>
              <a:prstGeom prst="rect">
                <a:avLst/>
              </a:prstGeom>
              <a:noFill/>
            </p:spPr>
            <p:txBody>
              <a:bodyPr wrap="square" rtlCol="0" anchor="t">
                <a:noAutofit/>
              </a:bodyPr>
              <a:p>
                <a:pPr>
                  <a:lnSpc>
                    <a:spcPct val="130000"/>
                  </a:lnSpc>
                </a:pPr>
                <a:r>
                  <a:rPr lang="zh-CN" altLang="en-US">
                    <a:latin typeface="微软雅黑" panose="020B0503020204020204" charset="-122"/>
                    <a:ea typeface="微软雅黑" panose="020B0503020204020204" charset="-122"/>
                    <a:sym typeface="+mn-ea"/>
                  </a:rPr>
                  <a:t>通过使用变量</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m:rPr>
                            <m:sty m:val="p"/>
                          </m:rPr>
                          <a:rPr lang="en-US" altLang="zh-CN">
                            <a:latin typeface="微软雅黑" panose="020B0503020204020204" charset="-122"/>
                            <a:ea typeface="微软雅黑" panose="020B0503020204020204" charset="-122"/>
                            <a:sym typeface="+mn-ea"/>
                          </a:rPr>
                          <m:t>s</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oMath>
                </a14:m>
                <a:r>
                  <a:rPr lang="zh-CN" altLang="en-US">
                    <a:latin typeface="微软雅黑" panose="020B0503020204020204" charset="-122"/>
                    <a:ea typeface="微软雅黑" panose="020B0503020204020204" charset="-122"/>
                    <a:sym typeface="+mn-ea"/>
                  </a:rPr>
                  <a:t>来累加过去的梯度方差，如下所示：</a:t>
                </a:r>
                <a:endParaRPr lang="zh-CN" altLang="en-US">
                  <a:latin typeface="微软雅黑" panose="020B0503020204020204" charset="-122"/>
                  <a:ea typeface="微软雅黑" panose="020B0503020204020204" charset="-122"/>
                  <a:sym typeface="+mn-ea"/>
                </a:endParaRPr>
              </a:p>
              <a:p>
                <a:pPr>
                  <a:lnSpc>
                    <a:spcPct val="14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i="1">
                              <a:latin typeface="Cambria Math" panose="02040503050406030204" charset="0"/>
                              <a:ea typeface="微软雅黑" panose="020B0503020204020204" charset="-122"/>
                              <a:cs typeface="Cambria Math" panose="02040503050406030204" charset="0"/>
                              <a:sym typeface="+mn-ea"/>
                            </a:rPr>
                            <m:t>𝒈</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r>
                        <a:rPr lang="en-US" altLang="zh-CN" i="1">
                          <a:latin typeface="Cambria Math" panose="02040503050406030204" charset="0"/>
                          <a:ea typeface="微软雅黑" panose="020B0503020204020204" charset="-122"/>
                          <a:cs typeface="Cambria Math" panose="02040503050406030204" charset="0"/>
                          <a:sym typeface="+mn-ea"/>
                        </a:rPr>
                        <m:t>= </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m:t>
                          </m:r>
                        </m:e>
                        <m:sub>
                          <m:r>
                            <a:rPr lang="en-US" altLang="zh-CN" i="1">
                              <a:latin typeface="Cambria Math" panose="02040503050406030204" charset="0"/>
                              <a:ea typeface="微软雅黑" panose="020B0503020204020204" charset="-122"/>
                              <a:cs typeface="Cambria Math" panose="02040503050406030204" charset="0"/>
                              <a:sym typeface="+mn-ea"/>
                            </a:rPr>
                            <m:t>𝑤</m:t>
                          </m:r>
                        </m:sub>
                      </m:sSub>
                      <m:r>
                        <a:rPr lang="en-US" altLang="zh-CN" i="1">
                          <a:latin typeface="Cambria Math" panose="02040503050406030204" charset="0"/>
                          <a:ea typeface="微软雅黑" panose="020B0503020204020204" charset="-122"/>
                          <a:cs typeface="Cambria Math" panose="02040503050406030204" charset="0"/>
                          <a:sym typeface="+mn-ea"/>
                        </a:rPr>
                        <m:t>ℓ(</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𝑦</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r>
                        <a:rPr lang="en-US" altLang="zh-CN" i="1">
                          <a:latin typeface="Cambria Math" panose="02040503050406030204" charset="0"/>
                          <a:ea typeface="微软雅黑" panose="020B0503020204020204" charset="-122"/>
                          <a:cs typeface="Cambria Math" panose="02040503050406030204" charset="0"/>
                          <a:sym typeface="+mn-ea"/>
                        </a:rPr>
                        <m:t>, </m:t>
                      </m:r>
                      <m:r>
                        <a:rPr lang="en-US" altLang="zh-CN" i="1">
                          <a:latin typeface="Cambria Math" panose="02040503050406030204" charset="0"/>
                          <a:ea typeface="微软雅黑" panose="020B0503020204020204" charset="-122"/>
                          <a:cs typeface="Cambria Math" panose="02040503050406030204" charset="0"/>
                          <a:sym typeface="+mn-ea"/>
                        </a:rPr>
                        <m:t>𝑓</m:t>
                      </m:r>
                      <m:r>
                        <a:rPr lang="en-US" altLang="zh-CN" i="1">
                          <a:latin typeface="Cambria Math" panose="02040503050406030204" charset="0"/>
                          <a:ea typeface="微软雅黑" panose="020B0503020204020204" charset="-122"/>
                          <a:cs typeface="Cambria Math" panose="02040503050406030204" charset="0"/>
                          <a:sym typeface="+mn-ea"/>
                        </a:rPr>
                        <m:t>(</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𝐱</m:t>
                          </m:r>
                        </m:e>
                        <m:sub>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m:t>
                          </m:r>
                        </m:sub>
                      </m:sSub>
                      <m:r>
                        <a:rPr lang="en-US" altLang="zh-CN" i="1">
                          <a:latin typeface="Cambria Math" panose="02040503050406030204" charset="0"/>
                          <a:ea typeface="微软雅黑" panose="020B0503020204020204" charset="-122"/>
                          <a:cs typeface="Cambria Math" panose="02040503050406030204" charset="0"/>
                          <a:sym typeface="+mn-ea"/>
                        </a:rPr>
                        <m:t> </m:t>
                      </m:r>
                      <m:r>
                        <a:rPr lang="en-US" altLang="zh-CN" b="1">
                          <a:latin typeface="微软雅黑" panose="020B0503020204020204" charset="-122"/>
                          <a:ea typeface="微软雅黑" panose="020B0503020204020204" charset="-122"/>
                          <a:sym typeface="+mn-ea"/>
                        </a:rPr>
                        <m:t>𝐰</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m:t>
                      </m:r>
                    </m:oMath>
                  </m:oMathPara>
                </a14:m>
                <a:endParaRPr lang="en-US" altLang="zh-CN" i="1">
                  <a:latin typeface="Cambria Math" panose="02040503050406030204" charset="0"/>
                  <a:ea typeface="微软雅黑" panose="020B0503020204020204" charset="-122"/>
                  <a:cs typeface="Cambria Math" panose="02040503050406030204" charset="0"/>
                  <a:sym typeface="+mn-ea"/>
                </a:endParaRPr>
              </a:p>
              <a:p>
                <a:pPr>
                  <a:lnSpc>
                    <a:spcPct val="14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𝐬</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r>
                        <a:rPr lang="en-US" altLang="zh-CN" i="1">
                          <a:latin typeface="Cambria Math" panose="02040503050406030204" charset="0"/>
                          <a:ea typeface="微软雅黑" panose="020B0503020204020204" charset="-122"/>
                          <a:cs typeface="Cambria Math" panose="02040503050406030204" charset="0"/>
                          <a:sym typeface="+mn-ea"/>
                        </a:rPr>
                        <m:t>=</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𝐬</m:t>
                          </m:r>
                        </m:e>
                        <m:sub>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1</m:t>
                          </m:r>
                        </m:sub>
                      </m:sSub>
                      <m:r>
                        <a:rPr lang="en-US" altLang="zh-CN" i="1">
                          <a:latin typeface="Cambria Math" panose="02040503050406030204" charset="0"/>
                          <a:ea typeface="微软雅黑" panose="020B0503020204020204" charset="-122"/>
                          <a:cs typeface="Cambria Math" panose="02040503050406030204" charset="0"/>
                          <a:sym typeface="+mn-ea"/>
                        </a:rPr>
                        <m:t>+</m:t>
                      </m:r>
                      <m:sSup>
                        <m:sSupPr>
                          <m:ctrlPr>
                            <a:rPr lang="en-US" altLang="zh-CN" i="1">
                              <a:latin typeface="Cambria Math" panose="02040503050406030204" charset="0"/>
                              <a:ea typeface="微软雅黑" panose="020B0503020204020204" charset="-122"/>
                              <a:cs typeface="Cambria Math" panose="02040503050406030204" charset="0"/>
                              <a:sym typeface="+mn-ea"/>
                            </a:rPr>
                          </m:ctrlPr>
                        </m:sSupPr>
                        <m:e>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i="1">
                                  <a:latin typeface="Cambria Math" panose="02040503050406030204" charset="0"/>
                                  <a:ea typeface="微软雅黑" panose="020B0503020204020204" charset="-122"/>
                                  <a:cs typeface="Cambria Math" panose="02040503050406030204" charset="0"/>
                                  <a:sym typeface="+mn-ea"/>
                                </a:rPr>
                                <m:t>𝒈</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e>
                        <m:sup>
                          <m:r>
                            <a:rPr lang="en-US" altLang="zh-CN" i="1">
                              <a:latin typeface="Cambria Math" panose="02040503050406030204" charset="0"/>
                              <a:ea typeface="微软雅黑" panose="020B0503020204020204" charset="-122"/>
                              <a:cs typeface="Cambria Math" panose="02040503050406030204" charset="0"/>
                              <a:sym typeface="+mn-ea"/>
                            </a:rPr>
                            <m:t>2</m:t>
                          </m:r>
                        </m:sup>
                      </m:sSup>
                      <m:r>
                        <a:rPr lang="en-US" altLang="zh-CN" i="1">
                          <a:latin typeface="Cambria Math" panose="02040503050406030204" charset="0"/>
                          <a:ea typeface="微软雅黑" panose="020B0503020204020204" charset="-122"/>
                          <a:cs typeface="Cambria Math" panose="02040503050406030204" charset="0"/>
                          <a:sym typeface="+mn-ea"/>
                        </a:rPr>
                        <m:t>,</m:t>
                      </m:r>
                    </m:oMath>
                  </m:oMathPara>
                </a14:m>
                <a:endParaRPr lang="en-US" altLang="zh-CN" i="1">
                  <a:latin typeface="Cambria Math" panose="02040503050406030204" charset="0"/>
                  <a:ea typeface="微软雅黑" panose="020B0503020204020204" charset="-122"/>
                  <a:cs typeface="Cambria Math" panose="02040503050406030204" charset="0"/>
                  <a:sym typeface="+mn-ea"/>
                </a:endParaRPr>
              </a:p>
              <a:p>
                <a:pPr>
                  <a:lnSpc>
                    <a:spcPct val="14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sym typeface="+mn-ea"/>
                        </a:rPr>
                        <m:t> </m:t>
                      </m:r>
                      <m:sSub>
                        <m:sSubPr>
                          <m:ctrlPr>
                            <a:rPr lang="en-US" altLang="zh-CN" b="1"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𝐰</m:t>
                          </m:r>
                        </m:e>
                        <m:sub>
                          <m:r>
                            <a:rPr lang="en-US" altLang="zh-CN" b="1" i="1">
                              <a:latin typeface="Cambria Math" panose="02040503050406030204" charset="0"/>
                              <a:ea typeface="微软雅黑" panose="020B0503020204020204" charset="-122"/>
                              <a:cs typeface="Cambria Math" panose="02040503050406030204" charset="0"/>
                              <a:sym typeface="+mn-ea"/>
                            </a:rPr>
                            <m:t>𝒕</m:t>
                          </m:r>
                        </m:sub>
                      </m:sSub>
                      <m:r>
                        <a:rPr lang="en-US" altLang="zh-CN" b="1" i="1">
                          <a:latin typeface="Cambria Math" panose="02040503050406030204" charset="0"/>
                          <a:ea typeface="微软雅黑" panose="020B0503020204020204" charset="-122"/>
                          <a:cs typeface="Cambria Math" panose="02040503050406030204" charset="0"/>
                          <a:sym typeface="+mn-ea"/>
                        </a:rPr>
                        <m:t>=</m:t>
                      </m:r>
                      <m:sSub>
                        <m:sSubPr>
                          <m:ctrlPr>
                            <a:rPr lang="en-US" altLang="zh-CN" b="1"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𝐰</m:t>
                          </m:r>
                        </m:e>
                        <m:sub>
                          <m:r>
                            <a:rPr lang="en-US" altLang="zh-CN" b="1" i="1">
                              <a:latin typeface="Cambria Math" panose="02040503050406030204" charset="0"/>
                              <a:ea typeface="微软雅黑" panose="020B0503020204020204" charset="-122"/>
                              <a:cs typeface="Cambria Math" panose="02040503050406030204" charset="0"/>
                              <a:sym typeface="+mn-ea"/>
                            </a:rPr>
                            <m:t>𝒕−𝟏</m:t>
                          </m:r>
                          <m:r>
                            <a:rPr lang="en-US" altLang="zh-CN" b="1" i="1">
                              <a:latin typeface="Cambria Math" panose="02040503050406030204" charset="0"/>
                              <a:ea typeface="微软雅黑" panose="020B0503020204020204" charset="-122"/>
                              <a:cs typeface="Cambria Math" panose="02040503050406030204" charset="0"/>
                              <a:sym typeface="+mn-ea"/>
                            </a:rPr>
                            <m:t> </m:t>
                          </m:r>
                        </m:sub>
                      </m:sSub>
                      <m:r>
                        <a:rPr lang="en-US" altLang="zh-CN" b="1" i="1">
                          <a:latin typeface="Cambria Math" panose="02040503050406030204" charset="0"/>
                          <a:ea typeface="微软雅黑" panose="020B0503020204020204" charset="-122"/>
                          <a:cs typeface="Cambria Math" panose="02040503050406030204" charset="0"/>
                          <a:sym typeface="+mn-ea"/>
                        </a:rPr>
                        <m:t>−</m:t>
                      </m:r>
                      <m:r>
                        <a:rPr lang="en-US" altLang="zh-CN" b="1" i="1">
                          <a:latin typeface="Cambria Math" panose="02040503050406030204" charset="0"/>
                          <a:ea typeface="微软雅黑" panose="020B0503020204020204" charset="-122"/>
                          <a:cs typeface="Cambria Math" panose="02040503050406030204" charset="0"/>
                          <a:sym typeface="+mn-ea"/>
                        </a:rPr>
                        <m:t> </m:t>
                      </m:r>
                      <m:f>
                        <m:fPr>
                          <m:ctrlPr>
                            <a:rPr lang="en-US" altLang="zh-CN" b="1" i="1">
                              <a:latin typeface="Cambria Math" panose="02040503050406030204" charset="0"/>
                              <a:ea typeface="微软雅黑" panose="020B0503020204020204" charset="-122"/>
                              <a:cs typeface="Cambria Math" panose="02040503050406030204" charset="0"/>
                              <a:sym typeface="+mn-ea"/>
                            </a:rPr>
                          </m:ctrlPr>
                        </m:fPr>
                        <m:num>
                          <m:r>
                            <a:rPr lang="en-US" altLang="zh-CN" i="1">
                              <a:latin typeface="Cambria Math" panose="02040503050406030204" charset="0"/>
                              <a:ea typeface="微软雅黑" panose="020B0503020204020204" charset="-122"/>
                              <a:cs typeface="Cambria Math" panose="02040503050406030204" charset="0"/>
                              <a:sym typeface="+mn-ea"/>
                            </a:rPr>
                            <m:t>𝜂</m:t>
                          </m:r>
                        </m:num>
                        <m:den>
                          <m:rad>
                            <m:radPr>
                              <m:degHide m:val="on"/>
                              <m:ctrlPr>
                                <a:rPr lang="en-US" altLang="zh-CN" b="1" i="1">
                                  <a:latin typeface="Cambria Math" panose="02040503050406030204" charset="0"/>
                                  <a:ea typeface="微软雅黑" panose="020B0503020204020204" charset="-122"/>
                                  <a:cs typeface="Cambria Math" panose="02040503050406030204" charset="0"/>
                                  <a:sym typeface="+mn-ea"/>
                                </a:rPr>
                              </m:ctrlPr>
                            </m:radPr>
                            <m:deg/>
                            <m:e>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m:rPr>
                                      <m:sty m:val="p"/>
                                    </m:rPr>
                                    <a:rPr lang="en-US" altLang="zh-CN">
                                      <a:latin typeface="微软雅黑" panose="020B0503020204020204" charset="-122"/>
                                      <a:ea typeface="微软雅黑" panose="020B0503020204020204" charset="-122"/>
                                      <a:sym typeface="+mn-ea"/>
                                    </a:rPr>
                                    <m:t>s</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r>
                                <a:rPr lang="en-US" altLang="zh-CN">
                                  <a:latin typeface="微软雅黑" panose="020B0503020204020204" charset="-122"/>
                                  <a:ea typeface="微软雅黑" panose="020B0503020204020204" charset="-122"/>
                                  <a:sym typeface="+mn-ea"/>
                                </a:rPr>
                                <m:t>+</m:t>
                              </m:r>
                              <m:r>
                                <m:rPr>
                                  <m:sty m:val="p"/>
                                </m:rPr>
                                <a:rPr lang="en-US" altLang="zh-CN">
                                  <a:latin typeface="Cambria Math" panose="02040503050406030204" charset="0"/>
                                  <a:ea typeface="微软雅黑" panose="020B0503020204020204" charset="-122"/>
                                  <a:cs typeface="Cambria Math" panose="02040503050406030204" charset="0"/>
                                  <a:sym typeface="+mn-ea"/>
                                </a:rPr>
                                <m:t>ϵ</m:t>
                              </m:r>
                              <m:r>
                                <a:rPr lang="zh-CN" altLang="en-US">
                                  <a:latin typeface="微软雅黑" panose="020B0503020204020204" charset="-122"/>
                                  <a:ea typeface="微软雅黑" panose="020B0503020204020204" charset="-122"/>
                                  <a:sym typeface="+mn-ea"/>
                                </a:rPr>
                                <m:t> </m:t>
                              </m:r>
                            </m:e>
                          </m:rad>
                        </m:den>
                      </m:f>
                      <m:r>
                        <a:rPr lang="en-US" altLang="zh-CN" b="1" i="1">
                          <a:latin typeface="Cambria Math" panose="02040503050406030204" charset="0"/>
                          <a:ea typeface="微软雅黑" panose="020B0503020204020204" charset="-122"/>
                          <a:cs typeface="Cambria Math" panose="02040503050406030204" charset="0"/>
                          <a:sym typeface="+mn-ea"/>
                        </a:rPr>
                        <m:t>∙</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i="1">
                              <a:latin typeface="Cambria Math" panose="02040503050406030204" charset="0"/>
                              <a:ea typeface="微软雅黑" panose="020B0503020204020204" charset="-122"/>
                              <a:cs typeface="Cambria Math" panose="02040503050406030204" charset="0"/>
                              <a:sym typeface="+mn-ea"/>
                            </a:rPr>
                            <m:t>𝒈</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oMath>
                  </m:oMathPara>
                </a14:m>
                <a:endParaRPr lang="en-US" altLang="zh-CN" i="1">
                  <a:latin typeface="Cambria Math" panose="02040503050406030204" charset="0"/>
                  <a:ea typeface="微软雅黑" panose="020B0503020204020204" charset="-122"/>
                  <a:cs typeface="Cambria Math" panose="02040503050406030204" charset="0"/>
                  <a:sym typeface="+mn-ea"/>
                </a:endParaRPr>
              </a:p>
              <a:p>
                <a:pPr>
                  <a:lnSpc>
                    <a:spcPct val="140000"/>
                  </a:lnSpc>
                </a:pPr>
                <a:r>
                  <a:rPr lang="zh-CN" altLang="en-US">
                    <a:latin typeface="微软雅黑" panose="020B0503020204020204" charset="-122"/>
                    <a:ea typeface="微软雅黑" panose="020B0503020204020204" charset="-122"/>
                    <a:sym typeface="+mn-ea"/>
                  </a:rPr>
                  <a:t>与之前一样，</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sym typeface="+mn-ea"/>
                      </a:rPr>
                      <m:t>𝜂</m:t>
                    </m:r>
                  </m:oMath>
                </a14:m>
                <a:r>
                  <a:rPr lang="zh-CN" altLang="en-US">
                    <a:latin typeface="微软雅黑" panose="020B0503020204020204" charset="-122"/>
                    <a:ea typeface="微软雅黑" panose="020B0503020204020204" charset="-122"/>
                    <a:sym typeface="+mn-ea"/>
                  </a:rPr>
                  <a:t>是学习率，</a:t>
                </a:r>
                <a14:m>
                  <m:oMath xmlns:m="http://schemas.openxmlformats.org/officeDocument/2006/math">
                    <m:r>
                      <m:rPr>
                        <m:sty m:val="p"/>
                      </m:rPr>
                      <a:rPr lang="en-US" altLang="zh-CN">
                        <a:latin typeface="Cambria Math" panose="02040503050406030204" charset="0"/>
                        <a:ea typeface="微软雅黑" panose="020B0503020204020204" charset="-122"/>
                        <a:cs typeface="Cambria Math" panose="02040503050406030204" charset="0"/>
                        <a:sym typeface="+mn-ea"/>
                      </a:rPr>
                      <m:t>ϵ</m:t>
                    </m:r>
                  </m:oMath>
                </a14:m>
                <a:r>
                  <a:rPr lang="zh-CN" altLang="en-US">
                    <a:latin typeface="微软雅黑" panose="020B0503020204020204" charset="-122"/>
                    <a:ea typeface="微软雅黑" panose="020B0503020204020204" charset="-122"/>
                    <a:sym typeface="+mn-ea"/>
                  </a:rPr>
                  <a:t>是一个为维持数值稳定性而添加的常数，用来确保我们不会除以</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sym typeface="+mn-ea"/>
                      </a:rPr>
                      <m:t>0</m:t>
                    </m:r>
                  </m:oMath>
                </a14:m>
                <a:r>
                  <a:rPr lang="en-US" altLang="zh-CN">
                    <a:latin typeface="微软雅黑" panose="020B0503020204020204" charset="-122"/>
                    <a:ea typeface="微软雅黑" panose="020B0503020204020204" charset="-122"/>
                    <a:sym typeface="+mn-ea"/>
                  </a:rPr>
                  <a:t>,最后，我们初始化</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𝐬</m:t>
                        </m:r>
                      </m:e>
                      <m:sub>
                        <m:r>
                          <a:rPr lang="en-US" altLang="zh-CN" b="1">
                            <a:latin typeface="微软雅黑" panose="020B0503020204020204" charset="-122"/>
                            <a:ea typeface="微软雅黑" panose="020B0503020204020204" charset="-122"/>
                            <a:sym typeface="+mn-ea"/>
                          </a:rPr>
                          <m:t>𝟎</m:t>
                        </m:r>
                      </m:sub>
                    </m:sSub>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0</m:t>
                    </m:r>
                  </m:oMath>
                </a14:m>
                <a:r>
                  <a:rPr lang="zh-CN" altLang="en-US">
                    <a:latin typeface="Cambria Math" panose="02040503050406030204" charset="0"/>
                    <a:ea typeface="微软雅黑" panose="020B0503020204020204" charset="-122"/>
                    <a:cs typeface="Cambria Math" panose="02040503050406030204" charset="0"/>
                    <a:sym typeface="+mn-ea"/>
                  </a:rPr>
                  <a:t>。</a:t>
                </a:r>
                <a:endParaRPr lang="en-US" altLang="zh-CN" i="1">
                  <a:latin typeface="Cambria Math" panose="02040503050406030204" charset="0"/>
                  <a:ea typeface="微软雅黑" panose="020B0503020204020204" charset="-122"/>
                  <a:cs typeface="Cambria Math" panose="02040503050406030204" charset="0"/>
                  <a:sym typeface="+mn-ea"/>
                </a:endParaRPr>
              </a:p>
              <a:p>
                <a:pPr>
                  <a:lnSpc>
                    <a:spcPct val="140000"/>
                  </a:lnSpc>
                </a:pPr>
                <a:r>
                  <a:rPr lang="en-US" altLang="zh-CN">
                    <a:latin typeface="微软雅黑" panose="020B0503020204020204" charset="-122"/>
                    <a:ea typeface="微软雅黑" panose="020B0503020204020204" charset="-122"/>
                    <a:sym typeface="+mn-ea"/>
                  </a:rPr>
                  <a:t>就像在动量法中我们需要跟踪一个辅助变量一样，在AdaGrad算法中，我们允许每个坐标有单独的学习率。</a:t>
                </a:r>
                <a:endParaRPr lang="en-US" altLang="zh-CN">
                  <a:latin typeface="微软雅黑" panose="020B0503020204020204" charset="-122"/>
                  <a:ea typeface="微软雅黑" panose="020B0503020204020204"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756285" y="1912620"/>
                <a:ext cx="10275570" cy="3738880"/>
              </a:xfrm>
              <a:prstGeom prst="rect">
                <a:avLst/>
              </a:prstGeom>
              <a:blipFill rotWithShape="1">
                <a:blip r:embed="rId2"/>
                <a:stretch>
                  <a:fillRect/>
                </a:stretch>
              </a:blipFill>
            </p:spPr>
            <p:txBody>
              <a:bodyPr/>
              <a:lstStyle/>
              <a:p>
                <a:r>
                  <a:rPr lang="zh-CN" altLang="en-US">
                    <a:noFill/>
                  </a:rPr>
                  <a:t> </a:t>
                </a:r>
              </a:p>
            </p:txBody>
          </p:sp>
        </mc:Fallback>
      </mc:AlternateContent>
    </p:spTree>
    <p:custDataLst>
      <p:tags r:id="rId3"/>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AdaGrad算法</a:t>
            </a:r>
            <a:endParaRPr lang="zh-CN" altLang="en-US" sz="4000" b="1">
              <a:solidFill>
                <a:srgbClr val="A31F34"/>
              </a:solidFill>
              <a:sym typeface="+mn-ea"/>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实际</a:t>
            </a:r>
            <a:r>
              <a:rPr lang="zh-CN" altLang="en-US" sz="2800" b="1"/>
              <a:t>表现</a:t>
            </a:r>
            <a:endParaRPr lang="zh-CN" altLang="en-US" sz="2800" b="1"/>
          </a:p>
        </p:txBody>
      </p:sp>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endParaRPr lang="zh-CN" altLang="en-US">
              <a:latin typeface="Cambria Math" panose="02040503050406030204" charset="0"/>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756285" y="1903095"/>
                <a:ext cx="10275570" cy="4035425"/>
              </a:xfrm>
              <a:prstGeom prst="rect">
                <a:avLst/>
              </a:prstGeom>
              <a:noFill/>
            </p:spPr>
            <p:txBody>
              <a:bodyPr wrap="square" rtlCol="0" anchor="t">
                <a:noAutofit/>
              </a:bodyPr>
              <a:p>
                <a:pPr>
                  <a:lnSpc>
                    <a:spcPct val="130000"/>
                  </a:lnSpc>
                </a:pPr>
                <a:r>
                  <a:rPr lang="zh-CN" altLang="en-US">
                    <a:latin typeface="微软雅黑" panose="020B0503020204020204" charset="-122"/>
                    <a:ea typeface="微软雅黑" panose="020B0503020204020204" charset="-122"/>
                    <a:sym typeface="+mn-ea"/>
                  </a:rPr>
                  <a:t>眼下让我们先看看它在二次凸问题中的表现如何。 仍然以同一函数为例：</a:t>
                </a:r>
                <a:endParaRPr lang="zh-CN" altLang="en-US">
                  <a:latin typeface="微软雅黑" panose="020B0503020204020204" charset="-122"/>
                  <a:ea typeface="微软雅黑" panose="020B0503020204020204" charset="-122"/>
                  <a:sym typeface="+mn-ea"/>
                </a:endParaRPr>
              </a:p>
              <a:p>
                <a:pPr>
                  <a:lnSpc>
                    <a:spcPct val="130000"/>
                  </a:lnSpc>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b="1">
                              <a:latin typeface="微软雅黑" panose="020B0503020204020204" charset="-122"/>
                              <a:ea typeface="微软雅黑" panose="020B0503020204020204" charset="-122"/>
                              <a:sym typeface="+mn-ea"/>
                            </a:rPr>
                            <m:t>𝐱</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2</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2</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a:p>
                <a:pPr>
                  <a:lnSpc>
                    <a:spcPct val="130000"/>
                  </a:lnSpc>
                </a:pPr>
                <a:r>
                  <a:rPr lang="zh-CN" altLang="en-US">
                    <a:latin typeface="微软雅黑" panose="020B0503020204020204" charset="-122"/>
                    <a:ea typeface="微软雅黑" panose="020B0503020204020204" charset="-122"/>
                    <a:sym typeface="+mn-ea"/>
                  </a:rPr>
                  <a:t>我们将使用与之前相同的学习率来实现AdaGrad算法，即</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sym typeface="+mn-ea"/>
                      </a:rPr>
                      <m:t>𝜂</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0</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4</m:t>
                    </m:r>
                  </m:oMath>
                </a14:m>
                <a:r>
                  <a:rPr lang="zh-CN" altLang="en-US">
                    <a:latin typeface="微软雅黑" panose="020B0503020204020204" charset="-122"/>
                    <a:ea typeface="微软雅黑" panose="020B0503020204020204" charset="-122"/>
                    <a:sym typeface="+mn-ea"/>
                  </a:rPr>
                  <a:t>。可以看到，自变量的迭代轨迹较平滑。 但由于</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𝐬</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oMath>
                </a14:m>
                <a:r>
                  <a:rPr lang="zh-CN" altLang="en-US">
                    <a:latin typeface="微软雅黑" panose="020B0503020204020204" charset="-122"/>
                    <a:ea typeface="微软雅黑" panose="020B0503020204020204" charset="-122"/>
                    <a:sym typeface="+mn-ea"/>
                  </a:rPr>
                  <a:t>的累加效果使学习率不断衰减，自变量在迭代后期的移动幅度较小。</a:t>
                </a:r>
                <a:endParaRPr lang="zh-CN" altLang="en-US">
                  <a:latin typeface="微软雅黑" panose="020B0503020204020204" charset="-122"/>
                  <a:ea typeface="微软雅黑" panose="020B0503020204020204"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756285" y="1903095"/>
                <a:ext cx="10275570" cy="4035425"/>
              </a:xfrm>
              <a:prstGeom prst="rect">
                <a:avLst/>
              </a:prstGeom>
              <a:blipFill rotWithShape="1">
                <a:blip r:embed="rId2"/>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1267460" y="3508375"/>
            <a:ext cx="4358005" cy="2592070"/>
          </a:xfrm>
          <a:prstGeom prst="rect">
            <a:avLst/>
          </a:prstGeom>
        </p:spPr>
      </p:pic>
      <p:pic>
        <p:nvPicPr>
          <p:cNvPr id="7" name="图片 6"/>
          <p:cNvPicPr>
            <a:picLocks noChangeAspect="1"/>
          </p:cNvPicPr>
          <p:nvPr/>
        </p:nvPicPr>
        <p:blipFill>
          <a:blip r:embed="rId4"/>
          <a:stretch>
            <a:fillRect/>
          </a:stretch>
        </p:blipFill>
        <p:spPr>
          <a:xfrm>
            <a:off x="7075170" y="3507740"/>
            <a:ext cx="3956685" cy="2592705"/>
          </a:xfrm>
          <a:prstGeom prst="rect">
            <a:avLst/>
          </a:prstGeom>
        </p:spPr>
      </p:pic>
      <p:sp>
        <p:nvSpPr>
          <p:cNvPr id="10" name="右箭头 9"/>
          <p:cNvSpPr/>
          <p:nvPr/>
        </p:nvSpPr>
        <p:spPr>
          <a:xfrm>
            <a:off x="5943600" y="4462780"/>
            <a:ext cx="979170" cy="485775"/>
          </a:xfrm>
          <a:prstGeom prst="rightArrow">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765175" y="498475"/>
            <a:ext cx="6817360" cy="822960"/>
          </a:xfrm>
        </p:spPr>
        <p:txBody>
          <a:bodyPr>
            <a:normAutofit/>
          </a:bodyPr>
          <a:p>
            <a:pPr algn="l"/>
            <a:r>
              <a:rPr lang="zh-CN" altLang="en-US" sz="4000" b="1">
                <a:solidFill>
                  <a:srgbClr val="A31F34"/>
                </a:solidFill>
              </a:rPr>
              <a:t>深度学习在图像分类的</a:t>
            </a:r>
            <a:r>
              <a:rPr lang="zh-CN" altLang="en-US" sz="4000" b="1">
                <a:solidFill>
                  <a:srgbClr val="A31F34"/>
                </a:solidFill>
              </a:rPr>
              <a:t>应用</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0" y="407670"/>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65175" y="1430020"/>
            <a:ext cx="10326370" cy="915035"/>
          </a:xfrm>
          <a:prstGeom prst="rect">
            <a:avLst/>
          </a:prstGeom>
          <a:noFill/>
        </p:spPr>
        <p:txBody>
          <a:bodyPr wrap="square" rtlCol="0">
            <a:noAutofit/>
          </a:bodyPr>
          <a:p>
            <a:r>
              <a:rPr lang="zh-CN" altLang="en-US" sz="2800" b="1"/>
              <a:t>深度学习</a:t>
            </a:r>
            <a:r>
              <a:rPr lang="zh-CN" altLang="en-US" sz="2800" b="1"/>
              <a:t>在日常生活的</a:t>
            </a:r>
            <a:r>
              <a:rPr lang="zh-CN" altLang="en-US" sz="2800" b="1"/>
              <a:t>应用</a:t>
            </a:r>
            <a:endParaRPr lang="zh-CN" altLang="en-US" sz="2800" b="1"/>
          </a:p>
        </p:txBody>
      </p:sp>
      <p:pic>
        <p:nvPicPr>
          <p:cNvPr id="12" name="图片 11"/>
          <p:cNvPicPr>
            <a:picLocks noChangeAspect="1"/>
          </p:cNvPicPr>
          <p:nvPr/>
        </p:nvPicPr>
        <p:blipFill>
          <a:blip r:embed="rId2"/>
          <a:stretch>
            <a:fillRect/>
          </a:stretch>
        </p:blipFill>
        <p:spPr>
          <a:xfrm>
            <a:off x="1660525" y="2193925"/>
            <a:ext cx="3058795" cy="3365500"/>
          </a:xfrm>
          <a:prstGeom prst="rect">
            <a:avLst/>
          </a:prstGeom>
        </p:spPr>
      </p:pic>
      <p:sp>
        <p:nvSpPr>
          <p:cNvPr id="3" name="右箭头 2"/>
          <p:cNvSpPr/>
          <p:nvPr/>
        </p:nvSpPr>
        <p:spPr>
          <a:xfrm>
            <a:off x="5438775" y="3509645"/>
            <a:ext cx="979170" cy="485775"/>
          </a:xfrm>
          <a:prstGeom prst="rightArrow">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3"/>
          <a:stretch>
            <a:fillRect/>
          </a:stretch>
        </p:blipFill>
        <p:spPr>
          <a:xfrm>
            <a:off x="7410450" y="1965325"/>
            <a:ext cx="2161540" cy="3615055"/>
          </a:xfrm>
          <a:prstGeom prst="rect">
            <a:avLst/>
          </a:prstGeom>
        </p:spPr>
      </p:pic>
      <p:sp>
        <p:nvSpPr>
          <p:cNvPr id="7" name="文本框 6"/>
          <p:cNvSpPr txBox="1"/>
          <p:nvPr/>
        </p:nvSpPr>
        <p:spPr>
          <a:xfrm>
            <a:off x="2037715" y="5767070"/>
            <a:ext cx="2305050" cy="368300"/>
          </a:xfrm>
          <a:prstGeom prst="rect">
            <a:avLst/>
          </a:prstGeom>
          <a:noFill/>
        </p:spPr>
        <p:txBody>
          <a:bodyPr wrap="square" rtlCol="0">
            <a:spAutoFit/>
          </a:bodyPr>
          <a:p>
            <a:pPr algn="ctr"/>
            <a:r>
              <a:rPr lang="zh-CN" altLang="en-US"/>
              <a:t>图像</a:t>
            </a:r>
            <a:r>
              <a:rPr lang="zh-CN" altLang="en-US"/>
              <a:t>分类</a:t>
            </a:r>
            <a:endParaRPr lang="zh-CN" altLang="en-US"/>
          </a:p>
        </p:txBody>
      </p:sp>
      <p:sp>
        <p:nvSpPr>
          <p:cNvPr id="8" name="文本框 7"/>
          <p:cNvSpPr txBox="1"/>
          <p:nvPr/>
        </p:nvSpPr>
        <p:spPr>
          <a:xfrm>
            <a:off x="7595870" y="5824220"/>
            <a:ext cx="1714500" cy="368300"/>
          </a:xfrm>
          <a:prstGeom prst="rect">
            <a:avLst/>
          </a:prstGeom>
          <a:noFill/>
        </p:spPr>
        <p:txBody>
          <a:bodyPr wrap="square" rtlCol="0">
            <a:spAutoFit/>
          </a:bodyPr>
          <a:p>
            <a:pPr algn="ctr"/>
            <a:r>
              <a:rPr lang="zh-CN" altLang="en-US"/>
              <a:t>图像</a:t>
            </a:r>
            <a:r>
              <a:rPr lang="zh-CN" altLang="en-US"/>
              <a:t>标签</a:t>
            </a:r>
            <a:endParaRPr lang="zh-CN" altLang="en-US"/>
          </a:p>
        </p:txBody>
      </p:sp>
    </p:spTree>
    <p:custDataLst>
      <p:tags r:id="rId4"/>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AdaGrad算法</a:t>
            </a:r>
            <a:endParaRPr lang="zh-CN" altLang="en-US" sz="4000" b="1">
              <a:solidFill>
                <a:srgbClr val="A31F34"/>
              </a:solidFill>
              <a:sym typeface="+mn-ea"/>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实际</a:t>
            </a:r>
            <a:r>
              <a:rPr lang="zh-CN" altLang="en-US" sz="2800" b="1"/>
              <a:t>表现</a:t>
            </a:r>
            <a:endParaRPr lang="zh-CN" altLang="en-US" sz="2800" b="1"/>
          </a:p>
        </p:txBody>
      </p:sp>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endParaRPr lang="zh-CN" altLang="en-US">
              <a:latin typeface="Cambria Math" panose="02040503050406030204" charset="0"/>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756285" y="1830705"/>
                <a:ext cx="10275570" cy="4107815"/>
              </a:xfrm>
              <a:prstGeom prst="rect">
                <a:avLst/>
              </a:prstGeom>
              <a:noFill/>
            </p:spPr>
            <p:txBody>
              <a:bodyPr wrap="square" rtlCol="0" anchor="t">
                <a:noAutofit/>
              </a:bodyPr>
              <a:p>
                <a:pPr>
                  <a:lnSpc>
                    <a:spcPct val="130000"/>
                  </a:lnSpc>
                </a:pPr>
                <a:r>
                  <a:rPr lang="zh-CN" altLang="en-US">
                    <a:latin typeface="微软雅黑" panose="020B0503020204020204" charset="-122"/>
                    <a:ea typeface="微软雅黑" panose="020B0503020204020204" charset="-122"/>
                    <a:sym typeface="+mn-ea"/>
                  </a:rPr>
                  <a:t>将学习率提高到</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sym typeface="+mn-ea"/>
                      </a:rPr>
                      <m:t>2</m:t>
                    </m:r>
                  </m:oMath>
                </a14:m>
                <a:r>
                  <a:rPr lang="zh-CN" altLang="en-US">
                    <a:latin typeface="微软雅黑" panose="020B0503020204020204" charset="-122"/>
                    <a:ea typeface="微软雅黑" panose="020B0503020204020204" charset="-122"/>
                    <a:sym typeface="+mn-ea"/>
                  </a:rPr>
                  <a:t>，可以看到更好的表现。</a:t>
                </a:r>
                <a:endParaRPr lang="zh-CN" altLang="en-US">
                  <a:latin typeface="微软雅黑" panose="020B0503020204020204" charset="-122"/>
                  <a:ea typeface="微软雅黑" panose="020B0503020204020204"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756285" y="1830705"/>
                <a:ext cx="10275570" cy="4107815"/>
              </a:xfrm>
              <a:prstGeom prst="rect">
                <a:avLst/>
              </a:prstGeom>
              <a:blipFill rotWithShape="1">
                <a:blip r:embed="rId2"/>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1267460" y="3006090"/>
            <a:ext cx="4358005" cy="2592070"/>
          </a:xfrm>
          <a:prstGeom prst="rect">
            <a:avLst/>
          </a:prstGeom>
        </p:spPr>
      </p:pic>
      <p:pic>
        <p:nvPicPr>
          <p:cNvPr id="8" name="图片 7"/>
          <p:cNvPicPr>
            <a:picLocks noChangeAspect="1"/>
          </p:cNvPicPr>
          <p:nvPr/>
        </p:nvPicPr>
        <p:blipFill>
          <a:blip r:embed="rId4"/>
          <a:stretch>
            <a:fillRect/>
          </a:stretch>
        </p:blipFill>
        <p:spPr>
          <a:xfrm>
            <a:off x="7162800" y="3042920"/>
            <a:ext cx="3498215" cy="2592705"/>
          </a:xfrm>
          <a:prstGeom prst="rect">
            <a:avLst/>
          </a:prstGeom>
        </p:spPr>
      </p:pic>
      <p:pic>
        <p:nvPicPr>
          <p:cNvPr id="10" name="图片 9"/>
          <p:cNvPicPr>
            <a:picLocks noChangeAspect="1"/>
          </p:cNvPicPr>
          <p:nvPr/>
        </p:nvPicPr>
        <p:blipFill>
          <a:blip r:embed="rId5"/>
          <a:srcRect t="9919" r="-4186" b="14959"/>
          <a:stretch>
            <a:fillRect/>
          </a:stretch>
        </p:blipFill>
        <p:spPr>
          <a:xfrm>
            <a:off x="1267460" y="5304790"/>
            <a:ext cx="1280160" cy="293370"/>
          </a:xfrm>
          <a:prstGeom prst="rect">
            <a:avLst/>
          </a:prstGeom>
        </p:spPr>
      </p:pic>
      <p:sp>
        <p:nvSpPr>
          <p:cNvPr id="11" name="右箭头 10"/>
          <p:cNvSpPr/>
          <p:nvPr/>
        </p:nvSpPr>
        <p:spPr>
          <a:xfrm>
            <a:off x="5999480" y="3846830"/>
            <a:ext cx="979170" cy="485775"/>
          </a:xfrm>
          <a:prstGeom prst="rightArrow">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Tree>
    <p:custDataLst>
      <p:tags r:id="rId6"/>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AdaGrad算法</a:t>
            </a:r>
            <a:endParaRPr lang="zh-CN" altLang="en-US" sz="4000" b="1">
              <a:solidFill>
                <a:srgbClr val="A31F34"/>
              </a:solidFill>
              <a:sym typeface="+mn-ea"/>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小结</a:t>
            </a:r>
            <a:endParaRPr lang="zh-CN" altLang="en-US" sz="2800" b="1"/>
          </a:p>
        </p:txBody>
      </p:sp>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endParaRPr lang="zh-CN" altLang="en-US">
              <a:latin typeface="Cambria Math" panose="02040503050406030204" charset="0"/>
              <a:cs typeface="Cambria Math" panose="02040503050406030204" charset="0"/>
            </a:endParaRPr>
          </a:p>
        </p:txBody>
      </p:sp>
      <p:sp>
        <p:nvSpPr>
          <p:cNvPr id="5" name="文本框 4"/>
          <p:cNvSpPr txBox="1"/>
          <p:nvPr/>
        </p:nvSpPr>
        <p:spPr>
          <a:xfrm>
            <a:off x="756285" y="1903095"/>
            <a:ext cx="10275570" cy="4035425"/>
          </a:xfrm>
          <a:prstGeom prst="rect">
            <a:avLst/>
          </a:prstGeom>
          <a:noFill/>
        </p:spPr>
        <p:txBody>
          <a:bodyPr wrap="square" rtlCol="0" anchor="t">
            <a:noAutofit/>
          </a:bodyPr>
          <a:p>
            <a:pPr>
              <a:lnSpc>
                <a:spcPct val="160000"/>
              </a:lnSpc>
            </a:pPr>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mn-ea"/>
              </a:rPr>
              <a:t>AdaGrad算法会在单个坐标层面动态降低学习率。</a:t>
            </a:r>
            <a:endParaRPr lang="zh-CN" altLang="en-US">
              <a:latin typeface="微软雅黑" panose="020B0503020204020204" charset="-122"/>
              <a:ea typeface="微软雅黑" panose="020B0503020204020204" charset="-122"/>
              <a:sym typeface="+mn-ea"/>
            </a:endParaRPr>
          </a:p>
          <a:p>
            <a:pPr>
              <a:lnSpc>
                <a:spcPct val="160000"/>
              </a:lnSpc>
            </a:pPr>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mn-ea"/>
              </a:rPr>
              <a:t>AdaGrad算法利用梯度的大小作为调整进度速率的手段：用较小的学习率来补偿带有</a:t>
            </a:r>
            <a:endParaRPr lang="zh-CN" altLang="en-US">
              <a:latin typeface="微软雅黑" panose="020B0503020204020204" charset="-122"/>
              <a:ea typeface="微软雅黑" panose="020B0503020204020204" charset="-122"/>
              <a:sym typeface="+mn-ea"/>
            </a:endParaRPr>
          </a:p>
          <a:p>
            <a:pPr>
              <a:lnSpc>
                <a:spcPct val="160000"/>
              </a:lnSpc>
            </a:pPr>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mn-ea"/>
              </a:rPr>
              <a:t>较大梯度的坐标。</a:t>
            </a:r>
            <a:endParaRPr lang="zh-CN" altLang="en-US">
              <a:latin typeface="微软雅黑" panose="020B0503020204020204" charset="-122"/>
              <a:ea typeface="微软雅黑" panose="020B0503020204020204" charset="-122"/>
              <a:sym typeface="+mn-ea"/>
            </a:endParaRPr>
          </a:p>
          <a:p>
            <a:pPr>
              <a:lnSpc>
                <a:spcPct val="160000"/>
              </a:lnSpc>
            </a:pPr>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mn-ea"/>
              </a:rPr>
              <a:t>如果优化问题的结构相当不均匀，AdaGrad算法可以帮助缓解扭曲。</a:t>
            </a:r>
            <a:endParaRPr lang="zh-CN" altLang="en-US">
              <a:latin typeface="微软雅黑" panose="020B0503020204020204" charset="-122"/>
              <a:ea typeface="微软雅黑" panose="020B0503020204020204" charset="-122"/>
              <a:sym typeface="+mn-ea"/>
            </a:endParaRPr>
          </a:p>
          <a:p>
            <a:pPr>
              <a:lnSpc>
                <a:spcPct val="160000"/>
              </a:lnSpc>
            </a:pPr>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mn-ea"/>
              </a:rPr>
              <a:t>在深度学习问题上，AdaGrad算法有时在降低学习率方面可能过于剧烈。</a:t>
            </a:r>
            <a:endParaRPr lang="zh-CN" altLang="en-US">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RMSProp算法</a:t>
            </a:r>
            <a:endParaRPr lang="zh-CN" altLang="en-US" sz="4000" b="1">
              <a:solidFill>
                <a:srgbClr val="A31F34"/>
              </a:solidFill>
              <a:sym typeface="+mn-ea"/>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引言</a:t>
            </a:r>
            <a:endParaRPr lang="zh-CN" altLang="en-US" sz="2800" b="1"/>
          </a:p>
        </p:txBody>
      </p:sp>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endParaRPr lang="zh-CN" altLang="en-US">
              <a:latin typeface="Cambria Math" panose="02040503050406030204" charset="0"/>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833755" y="1763395"/>
                <a:ext cx="10954385" cy="4672965"/>
              </a:xfrm>
              <a:prstGeom prst="rect">
                <a:avLst/>
              </a:prstGeom>
              <a:noFill/>
            </p:spPr>
            <p:txBody>
              <a:bodyPr wrap="square" rtlCol="0" anchor="t">
                <a:noAutofit/>
              </a:bodyPr>
              <a:p>
                <a:pPr>
                  <a:lnSpc>
                    <a:spcPct val="160000"/>
                  </a:lnSpc>
                </a:pPr>
                <a:r>
                  <a:rPr lang="zh-CN" altLang="en-US">
                    <a:latin typeface="微软雅黑" panose="020B0503020204020204" charset="-122"/>
                    <a:ea typeface="微软雅黑" panose="020B0503020204020204" charset="-122"/>
                    <a:sym typeface="+mn-ea"/>
                  </a:rPr>
                  <a:t>学习率按预定时间表</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sym typeface="+mn-ea"/>
                      </a:rPr>
                      <m:t>𝑂</m:t>
                    </m:r>
                    <m:r>
                      <a:rPr lang="en-US" altLang="zh-CN" i="1">
                        <a:latin typeface="Cambria Math" panose="02040503050406030204" charset="0"/>
                        <a:ea typeface="微软雅黑" panose="020B0503020204020204" charset="-122"/>
                        <a:cs typeface="Cambria Math" panose="02040503050406030204" charset="0"/>
                        <a:sym typeface="+mn-ea"/>
                      </a:rPr>
                      <m:t>(</m:t>
                    </m:r>
                    <m:sSup>
                      <m:sSupPr>
                        <m:ctrlPr>
                          <a:rPr lang="en-US" altLang="zh-CN" i="1">
                            <a:latin typeface="Cambria Math" panose="02040503050406030204" charset="0"/>
                            <a:ea typeface="微软雅黑" panose="020B0503020204020204" charset="-122"/>
                            <a:cs typeface="Cambria Math" panose="02040503050406030204" charset="0"/>
                            <a:sym typeface="+mn-ea"/>
                          </a:rPr>
                        </m:ctrlPr>
                      </m:sSupPr>
                      <m:e>
                        <m:r>
                          <a:rPr lang="en-US" altLang="zh-CN" i="1">
                            <a:latin typeface="Cambria Math" panose="02040503050406030204" charset="0"/>
                            <a:ea typeface="微软雅黑" panose="020B0503020204020204" charset="-122"/>
                            <a:cs typeface="Cambria Math" panose="02040503050406030204" charset="0"/>
                            <a:sym typeface="+mn-ea"/>
                          </a:rPr>
                          <m:t>𝑡</m:t>
                        </m:r>
                      </m:e>
                      <m:sup>
                        <m:r>
                          <a:rPr lang="en-US" altLang="zh-CN" i="1">
                            <a:latin typeface="Cambria Math" panose="02040503050406030204" charset="0"/>
                            <a:ea typeface="微软雅黑" panose="020B0503020204020204" charset="-122"/>
                            <a:cs typeface="Cambria Math" panose="02040503050406030204" charset="0"/>
                            <a:sym typeface="+mn-ea"/>
                          </a:rPr>
                          <m:t>−</m:t>
                        </m:r>
                        <m:f>
                          <m:fPr>
                            <m:ctrlPr>
                              <a:rPr lang="en-US" altLang="zh-CN" i="1">
                                <a:latin typeface="Cambria Math" panose="02040503050406030204" charset="0"/>
                                <a:ea typeface="微软雅黑" panose="020B0503020204020204" charset="-122"/>
                                <a:cs typeface="Cambria Math" panose="02040503050406030204" charset="0"/>
                                <a:sym typeface="+mn-ea"/>
                              </a:rPr>
                            </m:ctrlPr>
                          </m:fPr>
                          <m:num>
                            <m:r>
                              <a:rPr lang="en-US" altLang="zh-CN" i="1">
                                <a:latin typeface="Cambria Math" panose="02040503050406030204" charset="0"/>
                                <a:ea typeface="微软雅黑" panose="020B0503020204020204" charset="-122"/>
                                <a:cs typeface="Cambria Math" panose="02040503050406030204" charset="0"/>
                                <a:sym typeface="+mn-ea"/>
                              </a:rPr>
                              <m:t>1</m:t>
                            </m:r>
                          </m:num>
                          <m:den>
                            <m:r>
                              <a:rPr lang="en-US" altLang="zh-CN" i="1">
                                <a:latin typeface="Cambria Math" panose="02040503050406030204" charset="0"/>
                                <a:ea typeface="微软雅黑" panose="020B0503020204020204" charset="-122"/>
                                <a:cs typeface="Cambria Math" panose="02040503050406030204" charset="0"/>
                                <a:sym typeface="+mn-ea"/>
                              </a:rPr>
                              <m:t>2</m:t>
                            </m:r>
                          </m:den>
                        </m:f>
                      </m:sup>
                    </m:sSup>
                    <m:r>
                      <a:rPr lang="en-US" altLang="zh-CN" i="1">
                        <a:latin typeface="Cambria Math" panose="02040503050406030204" charset="0"/>
                        <a:ea typeface="微软雅黑" panose="020B0503020204020204" charset="-122"/>
                        <a:cs typeface="Cambria Math" panose="02040503050406030204" charset="0"/>
                        <a:sym typeface="+mn-ea"/>
                      </a:rPr>
                      <m:t>)</m:t>
                    </m:r>
                  </m:oMath>
                </a14:m>
                <a:r>
                  <a:rPr lang="zh-CN" altLang="en-US">
                    <a:latin typeface="微软雅黑" panose="020B0503020204020204" charset="-122"/>
                    <a:ea typeface="微软雅黑" panose="020B0503020204020204" charset="-122"/>
                    <a:sym typeface="+mn-ea"/>
                  </a:rPr>
                  <a:t>显著降低。 虽然这通常适用于凸问题，但对于深度学习中遇到的非凸问题，可能并不理想。但是，作为一个预处理，Adagrad算法按坐标顺序的适应性是非常可取的。</a:t>
                </a:r>
                <a:endParaRPr lang="zh-CN" altLang="en-US">
                  <a:latin typeface="微软雅黑" panose="020B0503020204020204" charset="-122"/>
                  <a:ea typeface="微软雅黑" panose="020B0503020204020204" charset="-122"/>
                  <a:sym typeface="+mn-ea"/>
                </a:endParaRPr>
              </a:p>
              <a:p>
                <a:pPr>
                  <a:lnSpc>
                    <a:spcPct val="160000"/>
                  </a:lnSpc>
                </a:pPr>
                <a:endParaRPr lang="zh-CN" altLang="en-US">
                  <a:latin typeface="微软雅黑" panose="020B0503020204020204" charset="-122"/>
                  <a:ea typeface="微软雅黑" panose="020B0503020204020204" charset="-122"/>
                  <a:sym typeface="+mn-ea"/>
                </a:endParaRPr>
              </a:p>
              <a:p>
                <a:pPr>
                  <a:lnSpc>
                    <a:spcPct val="160000"/>
                  </a:lnSpc>
                </a:pPr>
                <a:r>
                  <a:rPr lang="zh-CN" altLang="en-US">
                    <a:latin typeface="微软雅黑" panose="020B0503020204020204" charset="-122"/>
                    <a:ea typeface="微软雅黑" panose="020B0503020204020204" charset="-122"/>
                    <a:sym typeface="+mn-ea"/>
                  </a:rPr>
                  <a:t>(Tieleman and Hinton, 2012)建议以RMSProp算法作为将速率调度与坐标自适应学习率分离的简单修复方法。 问题在于，Adagrad算法将梯度</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i="1">
                            <a:latin typeface="Cambria Math" panose="02040503050406030204" charset="0"/>
                            <a:ea typeface="微软雅黑" panose="020B0503020204020204" charset="-122"/>
                            <a:cs typeface="Cambria Math" panose="02040503050406030204" charset="0"/>
                            <a:sym typeface="+mn-ea"/>
                          </a:rPr>
                          <m:t>𝒈</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oMath>
                </a14:m>
                <a:r>
                  <a:rPr lang="zh-CN" altLang="en-US">
                    <a:latin typeface="微软雅黑" panose="020B0503020204020204" charset="-122"/>
                    <a:ea typeface="微软雅黑" panose="020B0503020204020204" charset="-122"/>
                    <a:sym typeface="+mn-ea"/>
                  </a:rPr>
                  <a:t>的平方累加成状态矢量</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𝐬</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r>
                      <a:rPr lang="en-US" altLang="zh-CN" i="1">
                        <a:latin typeface="Cambria Math" panose="02040503050406030204" charset="0"/>
                        <a:ea typeface="微软雅黑" panose="020B0503020204020204" charset="-122"/>
                        <a:cs typeface="Cambria Math" panose="02040503050406030204" charset="0"/>
                        <a:sym typeface="+mn-ea"/>
                      </a:rPr>
                      <m:t>=</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𝐬</m:t>
                        </m:r>
                      </m:e>
                      <m:sub>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1</m:t>
                        </m:r>
                      </m:sub>
                    </m:sSub>
                    <m:r>
                      <a:rPr lang="en-US" altLang="zh-CN" i="1">
                        <a:latin typeface="Cambria Math" panose="02040503050406030204" charset="0"/>
                        <a:ea typeface="微软雅黑" panose="020B0503020204020204" charset="-122"/>
                        <a:cs typeface="Cambria Math" panose="02040503050406030204" charset="0"/>
                        <a:sym typeface="+mn-ea"/>
                      </a:rPr>
                      <m:t>+</m:t>
                    </m:r>
                    <m:sSup>
                      <m:sSupPr>
                        <m:ctrlPr>
                          <a:rPr lang="en-US" altLang="zh-CN" i="1">
                            <a:latin typeface="Cambria Math" panose="02040503050406030204" charset="0"/>
                            <a:ea typeface="微软雅黑" panose="020B0503020204020204" charset="-122"/>
                            <a:cs typeface="Cambria Math" panose="02040503050406030204" charset="0"/>
                            <a:sym typeface="+mn-ea"/>
                          </a:rPr>
                        </m:ctrlPr>
                      </m:sSupPr>
                      <m:e>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i="1">
                                <a:latin typeface="Cambria Math" panose="02040503050406030204" charset="0"/>
                                <a:ea typeface="微软雅黑" panose="020B0503020204020204" charset="-122"/>
                                <a:cs typeface="Cambria Math" panose="02040503050406030204" charset="0"/>
                                <a:sym typeface="+mn-ea"/>
                              </a:rPr>
                              <m:t>𝒈</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e>
                      <m:sup>
                        <m:r>
                          <a:rPr lang="en-US" altLang="zh-CN" i="1">
                            <a:latin typeface="Cambria Math" panose="02040503050406030204" charset="0"/>
                            <a:ea typeface="微软雅黑" panose="020B0503020204020204" charset="-122"/>
                            <a:cs typeface="Cambria Math" panose="02040503050406030204" charset="0"/>
                            <a:sym typeface="+mn-ea"/>
                          </a:rPr>
                          <m:t>2</m:t>
                        </m:r>
                      </m:sup>
                    </m:sSup>
                  </m:oMath>
                </a14:m>
                <a:r>
                  <a:rPr lang="zh-CN" altLang="en-US">
                    <a:latin typeface="微软雅黑" panose="020B0503020204020204" charset="-122"/>
                    <a:ea typeface="微软雅黑" panose="020B0503020204020204" charset="-122"/>
                    <a:sym typeface="+mn-ea"/>
                  </a:rPr>
                  <a:t>。 因此，由于缺乏规范化，没有约束力，</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𝐬</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oMath>
                </a14:m>
                <a:r>
                  <a:rPr lang="zh-CN" altLang="en-US">
                    <a:latin typeface="微软雅黑" panose="020B0503020204020204" charset="-122"/>
                    <a:ea typeface="微软雅黑" panose="020B0503020204020204" charset="-122"/>
                    <a:sym typeface="+mn-ea"/>
                  </a:rPr>
                  <a:t>持续增长，几乎上是在算法收敛时呈线性递增。</a:t>
                </a:r>
                <a:endParaRPr lang="zh-CN" altLang="en-US">
                  <a:latin typeface="微软雅黑" panose="020B0503020204020204" charset="-122"/>
                  <a:ea typeface="微软雅黑" panose="020B0503020204020204" charset="-122"/>
                  <a:sym typeface="+mn-ea"/>
                </a:endParaRPr>
              </a:p>
              <a:p>
                <a:pPr>
                  <a:lnSpc>
                    <a:spcPct val="160000"/>
                  </a:lnSpc>
                </a:pPr>
                <a:r>
                  <a:rPr lang="zh-CN" altLang="en-US">
                    <a:latin typeface="微软雅黑" panose="020B0503020204020204" charset="-122"/>
                    <a:ea typeface="微软雅黑" panose="020B0503020204020204" charset="-122"/>
                    <a:sym typeface="+mn-ea"/>
                  </a:rPr>
                  <a:t>如果按动量法中的方式使用泄漏平均值，即</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𝐬</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r>
                      <a:rPr lang="en-US" altLang="zh-CN" i="1">
                        <a:latin typeface="Cambria Math" panose="02040503050406030204" charset="0"/>
                        <a:ea typeface="微软雅黑" panose="020B0503020204020204" charset="-122"/>
                        <a:cs typeface="Cambria Math" panose="02040503050406030204" charset="0"/>
                        <a:sym typeface="+mn-ea"/>
                      </a:rPr>
                      <m:t>=</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𝛾</m:t>
                        </m:r>
                        <m:r>
                          <a:rPr lang="en-US" altLang="zh-CN" b="1">
                            <a:latin typeface="微软雅黑" panose="020B0503020204020204" charset="-122"/>
                            <a:ea typeface="微软雅黑" panose="020B0503020204020204" charset="-122"/>
                            <a:sym typeface="+mn-ea"/>
                          </a:rPr>
                          <m:t>𝐬</m:t>
                        </m:r>
                      </m:e>
                      <m:sub>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1</m:t>
                        </m:r>
                      </m:sub>
                    </m:sSub>
                    <m:r>
                      <a:rPr lang="en-US" altLang="zh-CN" i="1">
                        <a:latin typeface="Cambria Math" panose="02040503050406030204" charset="0"/>
                        <a:ea typeface="微软雅黑" panose="020B0503020204020204" charset="-122"/>
                        <a:cs typeface="Cambria Math" panose="02040503050406030204" charset="0"/>
                        <a:sym typeface="+mn-ea"/>
                      </a:rPr>
                      <m:t>+</m:t>
                    </m:r>
                    <m:sSup>
                      <m:sSupPr>
                        <m:ctrlPr>
                          <a:rPr lang="en-US" altLang="zh-CN" i="1">
                            <a:latin typeface="Cambria Math" panose="02040503050406030204" charset="0"/>
                            <a:ea typeface="微软雅黑" panose="020B0503020204020204" charset="-122"/>
                            <a:cs typeface="Cambria Math" panose="02040503050406030204" charset="0"/>
                            <a:sym typeface="+mn-ea"/>
                          </a:rPr>
                        </m:ctrlPr>
                      </m:sSupPr>
                      <m:e>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1</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𝛾</m:t>
                        </m:r>
                        <m:r>
                          <a:rPr lang="en-US" altLang="zh-CN" i="1">
                            <a:latin typeface="Cambria Math" panose="02040503050406030204" charset="0"/>
                            <a:ea typeface="微软雅黑" panose="020B0503020204020204" charset="-122"/>
                            <a:cs typeface="Cambria Math" panose="02040503050406030204" charset="0"/>
                            <a:sym typeface="+mn-ea"/>
                          </a:rPr>
                          <m:t>)</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i="1">
                                <a:latin typeface="Cambria Math" panose="02040503050406030204" charset="0"/>
                                <a:ea typeface="微软雅黑" panose="020B0503020204020204" charset="-122"/>
                                <a:cs typeface="Cambria Math" panose="02040503050406030204" charset="0"/>
                                <a:sym typeface="+mn-ea"/>
                              </a:rPr>
                              <m:t>𝒈</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e>
                      <m:sup>
                        <m:r>
                          <a:rPr lang="en-US" altLang="zh-CN" i="1">
                            <a:latin typeface="Cambria Math" panose="02040503050406030204" charset="0"/>
                            <a:ea typeface="微软雅黑" panose="020B0503020204020204" charset="-122"/>
                            <a:cs typeface="Cambria Math" panose="02040503050406030204" charset="0"/>
                            <a:sym typeface="+mn-ea"/>
                          </a:rPr>
                          <m:t>2</m:t>
                        </m:r>
                      </m:sup>
                    </m:sSup>
                  </m:oMath>
                </a14:m>
                <a:r>
                  <a:rPr lang="zh-CN" altLang="en-US">
                    <a:latin typeface="微软雅黑" panose="020B0503020204020204" charset="-122"/>
                    <a:ea typeface="微软雅黑" panose="020B0503020204020204" charset="-122"/>
                    <a:sym typeface="+mn-ea"/>
                  </a:rPr>
                  <a:t>，其中参数</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sym typeface="+mn-ea"/>
                      </a:rPr>
                      <m:t>𝛾</m:t>
                    </m:r>
                    <m:r>
                      <a:rPr lang="en-US" altLang="zh-CN" i="1">
                        <a:latin typeface="Cambria Math" panose="02040503050406030204" charset="0"/>
                        <a:ea typeface="微软雅黑" panose="020B0503020204020204" charset="-122"/>
                        <a:cs typeface="Cambria Math" panose="02040503050406030204" charset="0"/>
                        <a:sym typeface="+mn-ea"/>
                      </a:rPr>
                      <m:t>&gt;</m:t>
                    </m:r>
                    <m:r>
                      <a:rPr lang="en-US" altLang="zh-CN" i="1">
                        <a:latin typeface="Cambria Math" panose="02040503050406030204" charset="0"/>
                        <a:ea typeface="微软雅黑" panose="020B0503020204020204" charset="-122"/>
                        <a:cs typeface="Cambria Math" panose="02040503050406030204" charset="0"/>
                        <a:sym typeface="+mn-ea"/>
                      </a:rPr>
                      <m:t>0</m:t>
                    </m:r>
                  </m:oMath>
                </a14:m>
                <a:r>
                  <a:rPr lang="zh-CN" altLang="en-US">
                    <a:latin typeface="微软雅黑" panose="020B0503020204020204" charset="-122"/>
                    <a:ea typeface="微软雅黑" panose="020B0503020204020204" charset="-122"/>
                    <a:sym typeface="+mn-ea"/>
                  </a:rPr>
                  <a:t>。 保持所有其它部分不变就产生了RMSProp算法。</a:t>
                </a:r>
                <a:endParaRPr lang="zh-CN" altLang="en-US">
                  <a:latin typeface="微软雅黑" panose="020B0503020204020204" charset="-122"/>
                  <a:ea typeface="微软雅黑" panose="020B0503020204020204"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833755" y="1763395"/>
                <a:ext cx="10954385" cy="4672965"/>
              </a:xfrm>
              <a:prstGeom prst="rect">
                <a:avLst/>
              </a:prstGeom>
              <a:blipFill rotWithShape="1">
                <a:blip r:embed="rId2"/>
                <a:stretch>
                  <a:fillRect/>
                </a:stretch>
              </a:blipFill>
            </p:spPr>
            <p:txBody>
              <a:bodyPr/>
              <a:lstStyle/>
              <a:p>
                <a:r>
                  <a:rPr lang="zh-CN" altLang="en-US">
                    <a:noFill/>
                  </a:rPr>
                  <a:t> </a:t>
                </a:r>
              </a:p>
            </p:txBody>
          </p:sp>
        </mc:Fallback>
      </mc:AlternateContent>
      <p:sp>
        <p:nvSpPr>
          <p:cNvPr id="14" name="文本框 13"/>
          <p:cNvSpPr txBox="1"/>
          <p:nvPr/>
        </p:nvSpPr>
        <p:spPr>
          <a:xfrm>
            <a:off x="0" y="6059170"/>
            <a:ext cx="12191365" cy="377190"/>
          </a:xfrm>
          <a:prstGeom prst="rect">
            <a:avLst/>
          </a:prstGeom>
          <a:noFill/>
        </p:spPr>
        <p:txBody>
          <a:bodyPr wrap="square" rtlCol="0">
            <a:noAutofit/>
          </a:bodyPr>
          <a:p>
            <a:pPr algn="ctr">
              <a:lnSpc>
                <a:spcPct val="140000"/>
              </a:lnSpc>
            </a:pPr>
            <a:r>
              <a:rPr lang="en-US" altLang="zh-CN" sz="1400">
                <a:solidFill>
                  <a:srgbClr val="66638D"/>
                </a:solidFill>
              </a:rPr>
              <a:t>Lecture 6.5-rmsprop: divide the gradient by a running average of its recent magnitude.[Tieleman &amp; Hinton, 2012 NeurIPS]</a:t>
            </a:r>
            <a:endParaRPr lang="en-US" altLang="zh-CN" sz="1400">
              <a:solidFill>
                <a:srgbClr val="66638D"/>
              </a:solidFill>
            </a:endParaRPr>
          </a:p>
        </p:txBody>
      </p:sp>
    </p:spTree>
    <p:custDataLst>
      <p:tags r:id="rId3"/>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RMSProp算法</a:t>
            </a:r>
            <a:endParaRPr lang="zh-CN" altLang="en-US" sz="4000" b="1">
              <a:solidFill>
                <a:srgbClr val="A31F34"/>
              </a:solidFill>
              <a:sym typeface="+mn-ea"/>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算法</a:t>
            </a:r>
            <a:r>
              <a:rPr lang="zh-CN" altLang="en-US" sz="2800" b="1"/>
              <a:t>原理</a:t>
            </a:r>
            <a:endParaRPr lang="zh-CN" altLang="en-US" sz="2800" b="1"/>
          </a:p>
        </p:txBody>
      </p:sp>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endParaRPr lang="zh-CN" altLang="en-US">
              <a:latin typeface="Cambria Math" panose="02040503050406030204" charset="0"/>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756285" y="1695450"/>
                <a:ext cx="11031855" cy="4740910"/>
              </a:xfrm>
              <a:prstGeom prst="rect">
                <a:avLst/>
              </a:prstGeom>
              <a:noFill/>
            </p:spPr>
            <p:txBody>
              <a:bodyPr wrap="square" rtlCol="0" anchor="t">
                <a:noAutofit/>
              </a:bodyPr>
              <a:p>
                <a:pPr>
                  <a:lnSpc>
                    <a:spcPct val="160000"/>
                  </a:lnSpc>
                </a:pPr>
                <a:r>
                  <a:rPr lang="zh-CN" altLang="en-US">
                    <a:latin typeface="微软雅黑" panose="020B0503020204020204" charset="-122"/>
                    <a:ea typeface="微软雅黑" panose="020B0503020204020204" charset="-122"/>
                    <a:sym typeface="+mn-ea"/>
                  </a:rPr>
                  <a:t>和</a:t>
                </a:r>
                <a:r>
                  <a:rPr lang="zh-CN" altLang="en-US">
                    <a:latin typeface="微软雅黑" panose="020B0503020204020204" charset="-122"/>
                    <a:ea typeface="微软雅黑" panose="020B0503020204020204" charset="-122"/>
                    <a:sym typeface="+mn-ea"/>
                  </a:rPr>
                  <a:t>Adagrad算法一样，写出更新方程。</a:t>
                </a:r>
                <a:endParaRPr lang="zh-CN" altLang="en-US">
                  <a:latin typeface="微软雅黑" panose="020B0503020204020204" charset="-122"/>
                  <a:ea typeface="微软雅黑" panose="020B0503020204020204" charset="-122"/>
                  <a:sym typeface="+mn-ea"/>
                </a:endParaRPr>
              </a:p>
              <a:p>
                <a:pPr>
                  <a:lnSpc>
                    <a:spcPct val="16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𝐬</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𝛾</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𝐬</m:t>
                          </m:r>
                        </m:e>
                        <m:sub>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1</m:t>
                          </m:r>
                        </m:sub>
                      </m:sSub>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1</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𝛾</m:t>
                      </m:r>
                      <m:r>
                        <a:rPr lang="en-US" altLang="zh-CN" i="1">
                          <a:latin typeface="Cambria Math" panose="02040503050406030204" charset="0"/>
                          <a:ea typeface="微软雅黑" panose="020B0503020204020204" charset="-122"/>
                          <a:cs typeface="Cambria Math" panose="02040503050406030204" charset="0"/>
                          <a:sym typeface="+mn-ea"/>
                        </a:rPr>
                        <m:t>)</m:t>
                      </m:r>
                      <m:sSup>
                        <m:sSupPr>
                          <m:ctrlPr>
                            <a:rPr lang="en-US" altLang="zh-CN" i="1">
                              <a:latin typeface="Cambria Math" panose="02040503050406030204" charset="0"/>
                              <a:ea typeface="微软雅黑" panose="020B0503020204020204" charset="-122"/>
                              <a:cs typeface="Cambria Math" panose="02040503050406030204" charset="0"/>
                              <a:sym typeface="+mn-ea"/>
                            </a:rPr>
                          </m:ctrlPr>
                        </m:sSupPr>
                        <m:e>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i="1">
                                  <a:latin typeface="Cambria Math" panose="02040503050406030204" charset="0"/>
                                  <a:ea typeface="微软雅黑" panose="020B0503020204020204" charset="-122"/>
                                  <a:cs typeface="Cambria Math" panose="02040503050406030204" charset="0"/>
                                  <a:sym typeface="+mn-ea"/>
                                </a:rPr>
                                <m:t>𝒈</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e>
                        <m:sup>
                          <m:r>
                            <a:rPr lang="en-US" altLang="zh-CN" i="1">
                              <a:latin typeface="Cambria Math" panose="02040503050406030204" charset="0"/>
                              <a:ea typeface="微软雅黑" panose="020B0503020204020204" charset="-122"/>
                              <a:cs typeface="Cambria Math" panose="02040503050406030204" charset="0"/>
                              <a:sym typeface="+mn-ea"/>
                            </a:rPr>
                            <m:t>2</m:t>
                          </m:r>
                        </m:sup>
                      </m:sSup>
                      <m:r>
                        <a:rPr lang="en-US" altLang="zh-CN" i="1">
                          <a:latin typeface="Cambria Math" panose="02040503050406030204" charset="0"/>
                          <a:ea typeface="微软雅黑" panose="020B0503020204020204" charset="-122"/>
                          <a:cs typeface="Cambria Math" panose="02040503050406030204" charset="0"/>
                          <a:sym typeface="+mn-ea"/>
                        </a:rPr>
                        <m:t>,</m:t>
                      </m:r>
                    </m:oMath>
                  </m:oMathPara>
                </a14:m>
                <a:endParaRPr lang="en-US" altLang="zh-CN" i="1">
                  <a:latin typeface="Cambria Math" panose="02040503050406030204" charset="0"/>
                  <a:ea typeface="微软雅黑" panose="020B0503020204020204" charset="-122"/>
                  <a:cs typeface="Cambria Math" panose="02040503050406030204" charset="0"/>
                  <a:sym typeface="+mn-ea"/>
                </a:endParaRPr>
              </a:p>
              <a:p>
                <a:pPr>
                  <a:lnSpc>
                    <a:spcPct val="160000"/>
                  </a:lnSpc>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𝐱</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r>
                        <a:rPr lang="en-US" altLang="zh-CN" b="1" i="1">
                          <a:latin typeface="Cambria Math" panose="02040503050406030204" charset="0"/>
                          <a:ea typeface="微软雅黑" panose="020B0503020204020204" charset="-122"/>
                          <a:cs typeface="Cambria Math" panose="02040503050406030204" charset="0"/>
                          <a:sym typeface="+mn-ea"/>
                        </a:rPr>
                        <m:t>=</m:t>
                      </m:r>
                      <m:sSub>
                        <m:sSubPr>
                          <m:ctrlPr>
                            <a:rPr lang="en-US" altLang="zh-CN" b="1"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𝐱</m:t>
                          </m:r>
                        </m:e>
                        <m:sub>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1</m:t>
                          </m:r>
                        </m:sub>
                      </m:sSub>
                      <m:r>
                        <a:rPr lang="en-US" altLang="zh-CN" b="1" i="1">
                          <a:latin typeface="Cambria Math" panose="02040503050406030204" charset="0"/>
                          <a:ea typeface="微软雅黑" panose="020B0503020204020204" charset="-122"/>
                          <a:cs typeface="Cambria Math" panose="02040503050406030204" charset="0"/>
                          <a:sym typeface="+mn-ea"/>
                        </a:rPr>
                        <m:t>− </m:t>
                      </m:r>
                      <m:f>
                        <m:fPr>
                          <m:ctrlPr>
                            <a:rPr lang="en-US" altLang="zh-CN" b="1" i="1">
                              <a:latin typeface="Cambria Math" panose="02040503050406030204" charset="0"/>
                              <a:ea typeface="微软雅黑" panose="020B0503020204020204" charset="-122"/>
                              <a:cs typeface="Cambria Math" panose="02040503050406030204" charset="0"/>
                              <a:sym typeface="+mn-ea"/>
                            </a:rPr>
                          </m:ctrlPr>
                        </m:fPr>
                        <m:num>
                          <m:r>
                            <a:rPr lang="en-US" altLang="zh-CN" i="1">
                              <a:latin typeface="Cambria Math" panose="02040503050406030204" charset="0"/>
                              <a:ea typeface="微软雅黑" panose="020B0503020204020204" charset="-122"/>
                              <a:cs typeface="Cambria Math" panose="02040503050406030204" charset="0"/>
                              <a:sym typeface="+mn-ea"/>
                            </a:rPr>
                            <m:t>𝜂</m:t>
                          </m:r>
                        </m:num>
                        <m:den>
                          <m:rad>
                            <m:radPr>
                              <m:degHide m:val="on"/>
                              <m:ctrlPr>
                                <a:rPr lang="en-US" altLang="zh-CN" b="1" i="1">
                                  <a:latin typeface="Cambria Math" panose="02040503050406030204" charset="0"/>
                                  <a:ea typeface="微软雅黑" panose="020B0503020204020204" charset="-122"/>
                                  <a:cs typeface="Cambria Math" panose="02040503050406030204" charset="0"/>
                                  <a:sym typeface="+mn-ea"/>
                                </a:rPr>
                              </m:ctrlPr>
                            </m:radPr>
                            <m:deg/>
                            <m:e>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m:rPr>
                                      <m:sty m:val="p"/>
                                    </m:rPr>
                                    <a:rPr lang="en-US" altLang="zh-CN">
                                      <a:latin typeface="微软雅黑" panose="020B0503020204020204" charset="-122"/>
                                      <a:ea typeface="微软雅黑" panose="020B0503020204020204" charset="-122"/>
                                      <a:sym typeface="+mn-ea"/>
                                    </a:rPr>
                                    <m:t>s</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r>
                                <a:rPr lang="en-US" altLang="zh-CN">
                                  <a:latin typeface="微软雅黑" panose="020B0503020204020204" charset="-122"/>
                                  <a:ea typeface="微软雅黑" panose="020B0503020204020204" charset="-122"/>
                                  <a:sym typeface="+mn-ea"/>
                                </a:rPr>
                                <m:t>+</m:t>
                              </m:r>
                              <m:r>
                                <m:rPr>
                                  <m:sty m:val="p"/>
                                </m:rPr>
                                <a:rPr lang="en-US" altLang="zh-CN">
                                  <a:latin typeface="Cambria Math" panose="02040503050406030204" charset="0"/>
                                  <a:ea typeface="微软雅黑" panose="020B0503020204020204" charset="-122"/>
                                  <a:cs typeface="Cambria Math" panose="02040503050406030204" charset="0"/>
                                  <a:sym typeface="+mn-ea"/>
                                </a:rPr>
                                <m:t>ϵ</m:t>
                              </m:r>
                              <m:r>
                                <a:rPr lang="zh-CN" altLang="en-US">
                                  <a:latin typeface="微软雅黑" panose="020B0503020204020204" charset="-122"/>
                                  <a:ea typeface="微软雅黑" panose="020B0503020204020204" charset="-122"/>
                                  <a:sym typeface="+mn-ea"/>
                                </a:rPr>
                                <m:t> </m:t>
                              </m:r>
                            </m:e>
                          </m:rad>
                        </m:den>
                      </m:f>
                      <m:r>
                        <a:rPr lang="en-US" altLang="zh-CN" b="1" i="1">
                          <a:latin typeface="Cambria Math" panose="02040503050406030204" charset="0"/>
                          <a:ea typeface="微软雅黑" panose="020B0503020204020204" charset="-122"/>
                          <a:cs typeface="Cambria Math" panose="02040503050406030204" charset="0"/>
                          <a:sym typeface="+mn-ea"/>
                        </a:rPr>
                        <m:t>∙</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i="1">
                              <a:latin typeface="Cambria Math" panose="02040503050406030204" charset="0"/>
                              <a:ea typeface="微软雅黑" panose="020B0503020204020204" charset="-122"/>
                              <a:cs typeface="Cambria Math" panose="02040503050406030204" charset="0"/>
                              <a:sym typeface="+mn-ea"/>
                            </a:rPr>
                            <m:t>𝒈</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oMath>
                  </m:oMathPara>
                </a14:m>
                <a:endParaRPr lang="en-US" altLang="zh-CN" i="1">
                  <a:latin typeface="Cambria Math" panose="02040503050406030204" charset="0"/>
                  <a:ea typeface="微软雅黑" panose="020B0503020204020204" charset="-122"/>
                  <a:cs typeface="Cambria Math" panose="02040503050406030204" charset="0"/>
                  <a:sym typeface="+mn-ea"/>
                </a:endParaRPr>
              </a:p>
              <a:p>
                <a:pPr>
                  <a:lnSpc>
                    <a:spcPct val="160000"/>
                  </a:lnSpc>
                </a:pPr>
                <a:r>
                  <a:rPr lang="zh-CN" altLang="en-US">
                    <a:latin typeface="微软雅黑" panose="020B0503020204020204" charset="-122"/>
                    <a:ea typeface="微软雅黑" panose="020B0503020204020204" charset="-122"/>
                    <a:sym typeface="+mn-ea"/>
                  </a:rPr>
                  <a:t>常数</a:t>
                </a:r>
                <a14:m>
                  <m:oMath xmlns:m="http://schemas.openxmlformats.org/officeDocument/2006/math">
                    <m:r>
                      <a:rPr lang="en-US" altLang="zh-CN">
                        <a:latin typeface="Cambria Math" panose="02040503050406030204" charset="0"/>
                        <a:ea typeface="微软雅黑" panose="020B0503020204020204" charset="-122"/>
                        <a:cs typeface="Cambria Math" panose="02040503050406030204" charset="0"/>
                        <a:sym typeface="+mn-ea"/>
                      </a:rPr>
                      <m:t> </m:t>
                    </m:r>
                    <m:r>
                      <m:rPr>
                        <m:sty m:val="p"/>
                      </m:rPr>
                      <a:rPr lang="en-US" altLang="zh-CN">
                        <a:latin typeface="Cambria Math" panose="02040503050406030204" charset="0"/>
                        <a:ea typeface="微软雅黑" panose="020B0503020204020204" charset="-122"/>
                        <a:cs typeface="Cambria Math" panose="02040503050406030204" charset="0"/>
                        <a:sym typeface="+mn-ea"/>
                      </a:rPr>
                      <m:t>ϵ</m:t>
                    </m:r>
                    <m:r>
                      <a:rPr lang="en-US" altLang="zh-CN">
                        <a:latin typeface="Cambria Math" panose="02040503050406030204" charset="0"/>
                        <a:ea typeface="微软雅黑" panose="020B0503020204020204" charset="-122"/>
                        <a:cs typeface="Cambria Math" panose="02040503050406030204" charset="0"/>
                        <a:sym typeface="+mn-ea"/>
                      </a:rPr>
                      <m:t> </m:t>
                    </m:r>
                  </m:oMath>
                </a14:m>
                <a:r>
                  <a:rPr lang="zh-CN" altLang="en-US">
                    <a:latin typeface="微软雅黑" panose="020B0503020204020204" charset="-122"/>
                    <a:ea typeface="微软雅黑" panose="020B0503020204020204" charset="-122"/>
                    <a:sym typeface="+mn-ea"/>
                  </a:rPr>
                  <a:t>通常设置为</a:t>
                </a:r>
                <a14:m>
                  <m:oMath xmlns:m="http://schemas.openxmlformats.org/officeDocument/2006/math">
                    <m:sSup>
                      <m:sSupPr>
                        <m:ctrlPr>
                          <a:rPr lang="en-US" altLang="zh-CN" i="1">
                            <a:latin typeface="Cambria Math" panose="02040503050406030204" charset="0"/>
                            <a:ea typeface="微软雅黑" panose="020B0503020204020204" charset="-122"/>
                            <a:cs typeface="Cambria Math" panose="02040503050406030204" charset="0"/>
                            <a:sym typeface="+mn-ea"/>
                          </a:rPr>
                        </m:ctrlPr>
                      </m:sSupPr>
                      <m:e>
                        <m:r>
                          <a:rPr lang="en-US" altLang="zh-CN" i="1">
                            <a:latin typeface="Cambria Math" panose="02040503050406030204" charset="0"/>
                            <a:ea typeface="微软雅黑" panose="020B0503020204020204" charset="-122"/>
                            <a:cs typeface="Cambria Math" panose="02040503050406030204" charset="0"/>
                            <a:sym typeface="+mn-ea"/>
                          </a:rPr>
                          <m:t>10</m:t>
                        </m:r>
                      </m:e>
                      <m:sup>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6</m:t>
                        </m:r>
                      </m:sup>
                    </m:sSup>
                  </m:oMath>
                </a14:m>
                <a:r>
                  <a:rPr lang="zh-CN" altLang="en-US">
                    <a:latin typeface="微软雅黑" panose="020B0503020204020204" charset="-122"/>
                    <a:ea typeface="微软雅黑" panose="020B0503020204020204" charset="-122"/>
                    <a:sym typeface="+mn-ea"/>
                  </a:rPr>
                  <a:t>，以确保我们不会因除以零或步长过大而受到影响。</a:t>
                </a:r>
                <a:endParaRPr lang="en-US" altLang="zh-CN" i="1">
                  <a:latin typeface="Cambria Math" panose="02040503050406030204" charset="0"/>
                  <a:ea typeface="微软雅黑" panose="020B0503020204020204" charset="-122"/>
                  <a:cs typeface="Cambria Math" panose="02040503050406030204" charset="0"/>
                  <a:sym typeface="+mn-ea"/>
                </a:endParaRPr>
              </a:p>
              <a:p>
                <a:pPr>
                  <a:lnSpc>
                    <a:spcPct val="160000"/>
                  </a:lnSpc>
                </a:pPr>
                <a:endParaRPr lang="en-US" altLang="zh-CN">
                  <a:latin typeface="微软雅黑" panose="020B0503020204020204" charset="-122"/>
                  <a:ea typeface="微软雅黑" panose="020B0503020204020204"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756285" y="1695450"/>
                <a:ext cx="11031855" cy="4740910"/>
              </a:xfrm>
              <a:prstGeom prst="rect">
                <a:avLst/>
              </a:prstGeom>
              <a:blipFill rotWithShape="1">
                <a:blip r:embed="rId2"/>
                <a:stretch>
                  <a:fillRect/>
                </a:stretch>
              </a:blipFill>
            </p:spPr>
            <p:txBody>
              <a:bodyPr/>
              <a:lstStyle/>
              <a:p>
                <a:r>
                  <a:rPr lang="zh-CN" altLang="en-US">
                    <a:noFill/>
                  </a:rPr>
                  <a:t> </a:t>
                </a:r>
              </a:p>
            </p:txBody>
          </p:sp>
        </mc:Fallback>
      </mc:AlternateContent>
    </p:spTree>
    <p:custDataLst>
      <p:tags r:id="rId3"/>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RMSProp算法</a:t>
            </a:r>
            <a:endParaRPr lang="zh-CN" altLang="en-US" sz="4000" b="1">
              <a:solidFill>
                <a:srgbClr val="A31F34"/>
              </a:solidFill>
              <a:sym typeface="+mn-ea"/>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实际</a:t>
            </a:r>
            <a:r>
              <a:rPr lang="zh-CN" altLang="en-US" sz="2800" b="1"/>
              <a:t>表现</a:t>
            </a:r>
            <a:endParaRPr lang="zh-CN" altLang="en-US" sz="2800" b="1"/>
          </a:p>
        </p:txBody>
      </p:sp>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endParaRPr lang="zh-CN" altLang="en-US">
              <a:latin typeface="Cambria Math" panose="02040503050406030204" charset="0"/>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756285" y="1695450"/>
                <a:ext cx="11031855" cy="4740910"/>
              </a:xfrm>
              <a:prstGeom prst="rect">
                <a:avLst/>
              </a:prstGeom>
              <a:noFill/>
            </p:spPr>
            <p:txBody>
              <a:bodyPr wrap="square" rtlCol="0" anchor="t">
                <a:noAutofit/>
              </a:bodyPr>
              <a:p>
                <a:pPr>
                  <a:lnSpc>
                    <a:spcPct val="160000"/>
                  </a:lnSpc>
                </a:pPr>
                <a:r>
                  <a:rPr lang="en-US" altLang="zh-CN">
                    <a:latin typeface="微软雅黑" panose="020B0503020204020204" charset="-122"/>
                    <a:ea typeface="微软雅黑" panose="020B0503020204020204" charset="-122"/>
                    <a:sym typeface="+mn-ea"/>
                  </a:rPr>
                  <a:t>和之前一样，使用二次函数</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b="1">
                            <a:latin typeface="微软雅黑" panose="020B0503020204020204" charset="-122"/>
                            <a:ea typeface="微软雅黑" panose="020B0503020204020204" charset="-122"/>
                            <a:sym typeface="+mn-ea"/>
                          </a:rPr>
                          <m:t>𝐱</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2</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2</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oMath>
                </a14:m>
                <a:r>
                  <a:rPr lang="en-US" altLang="zh-CN">
                    <a:latin typeface="微软雅黑" panose="020B0503020204020204" charset="-122"/>
                    <a:ea typeface="微软雅黑" panose="020B0503020204020204" charset="-122"/>
                    <a:sym typeface="+mn-ea"/>
                  </a:rPr>
                  <a:t>来观察RMSProp算法的轨迹。 当我们使用学习率为0.4的Adagrad算法时，变量在算法的后期阶段移动非常缓慢，因为学习率衰减太快。 RMSProp算法中不会发生这种情况，</a:t>
                </a:r>
                <a:endParaRPr lang="en-US" altLang="zh-CN">
                  <a:latin typeface="微软雅黑" panose="020B0503020204020204" charset="-122"/>
                  <a:ea typeface="微软雅黑" panose="020B0503020204020204"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756285" y="1695450"/>
                <a:ext cx="11031855" cy="4740910"/>
              </a:xfrm>
              <a:prstGeom prst="rect">
                <a:avLst/>
              </a:prstGeom>
              <a:blipFill rotWithShape="1">
                <a:blip r:embed="rId2"/>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2369185" y="3400425"/>
            <a:ext cx="4078605" cy="2197735"/>
          </a:xfrm>
          <a:prstGeom prst="rect">
            <a:avLst/>
          </a:prstGeom>
        </p:spPr>
      </p:pic>
      <p:pic>
        <p:nvPicPr>
          <p:cNvPr id="7" name="图片 6"/>
          <p:cNvPicPr>
            <a:picLocks noChangeAspect="1"/>
          </p:cNvPicPr>
          <p:nvPr/>
        </p:nvPicPr>
        <p:blipFill>
          <a:blip r:embed="rId4"/>
          <a:srcRect r="16037"/>
          <a:stretch>
            <a:fillRect/>
          </a:stretch>
        </p:blipFill>
        <p:spPr>
          <a:xfrm>
            <a:off x="1709420" y="3150235"/>
            <a:ext cx="3457575" cy="2698750"/>
          </a:xfrm>
          <a:prstGeom prst="rect">
            <a:avLst/>
          </a:prstGeom>
        </p:spPr>
      </p:pic>
      <p:pic>
        <p:nvPicPr>
          <p:cNvPr id="8" name="图片 7"/>
          <p:cNvPicPr>
            <a:picLocks noChangeAspect="1"/>
          </p:cNvPicPr>
          <p:nvPr/>
        </p:nvPicPr>
        <p:blipFill>
          <a:blip r:embed="rId5"/>
          <a:stretch>
            <a:fillRect/>
          </a:stretch>
        </p:blipFill>
        <p:spPr>
          <a:xfrm>
            <a:off x="7068820" y="3400425"/>
            <a:ext cx="3785870" cy="2510155"/>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RMSProp算法</a:t>
            </a:r>
            <a:endParaRPr lang="zh-CN" altLang="en-US" sz="4000" b="1">
              <a:solidFill>
                <a:srgbClr val="A31F34"/>
              </a:solidFill>
              <a:sym typeface="+mn-ea"/>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小结</a:t>
            </a:r>
            <a:endParaRPr lang="zh-CN" altLang="en-US" sz="2800" b="1"/>
          </a:p>
        </p:txBody>
      </p:sp>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endParaRPr lang="zh-CN" altLang="en-US">
              <a:latin typeface="Cambria Math" panose="02040503050406030204" charset="0"/>
              <a:cs typeface="Cambria Math" panose="02040503050406030204" charset="0"/>
            </a:endParaRPr>
          </a:p>
        </p:txBody>
      </p:sp>
      <p:sp>
        <p:nvSpPr>
          <p:cNvPr id="5" name="文本框 4"/>
          <p:cNvSpPr txBox="1"/>
          <p:nvPr/>
        </p:nvSpPr>
        <p:spPr>
          <a:xfrm>
            <a:off x="679450" y="1252855"/>
            <a:ext cx="11031855" cy="4740910"/>
          </a:xfrm>
          <a:prstGeom prst="rect">
            <a:avLst/>
          </a:prstGeom>
          <a:noFill/>
        </p:spPr>
        <p:txBody>
          <a:bodyPr wrap="square" rtlCol="0" anchor="t">
            <a:noAutofit/>
          </a:bodyPr>
          <a:p>
            <a:pPr>
              <a:lnSpc>
                <a:spcPct val="160000"/>
              </a:lnSpc>
            </a:pPr>
            <a:endParaRPr lang="zh-CN" altLang="en-US">
              <a:latin typeface="微软雅黑" panose="020B0503020204020204" charset="-122"/>
              <a:ea typeface="微软雅黑" panose="020B0503020204020204" charset="-122"/>
              <a:sym typeface="+mn-ea"/>
            </a:endParaRPr>
          </a:p>
        </p:txBody>
      </p:sp>
      <mc:AlternateContent xmlns:mc="http://schemas.openxmlformats.org/markup-compatibility/2006">
        <mc:Choice xmlns:a14="http://schemas.microsoft.com/office/drawing/2010/main" Requires="a14">
          <p:sp>
            <p:nvSpPr>
              <p:cNvPr id="3" name="文本框 2"/>
              <p:cNvSpPr txBox="1"/>
              <p:nvPr/>
            </p:nvSpPr>
            <p:spPr>
              <a:xfrm>
                <a:off x="756285" y="1958340"/>
                <a:ext cx="10275570" cy="4035425"/>
              </a:xfrm>
              <a:prstGeom prst="rect">
                <a:avLst/>
              </a:prstGeom>
              <a:noFill/>
            </p:spPr>
            <p:txBody>
              <a:bodyPr wrap="square" rtlCol="0" anchor="t">
                <a:noAutofit/>
              </a:bodyPr>
              <a:p>
                <a:pPr>
                  <a:lnSpc>
                    <a:spcPct val="160000"/>
                  </a:lnSpc>
                </a:pPr>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mn-ea"/>
                  </a:rPr>
                  <a:t>RMSProp算法与Adagrad算法非常相似，因为两者都使用梯度的平方来缩放系数。</a:t>
                </a:r>
                <a:endParaRPr lang="zh-CN" altLang="en-US">
                  <a:latin typeface="微软雅黑" panose="020B0503020204020204" charset="-122"/>
                  <a:ea typeface="微软雅黑" panose="020B0503020204020204" charset="-122"/>
                  <a:sym typeface="+mn-ea"/>
                </a:endParaRPr>
              </a:p>
              <a:p>
                <a:pPr>
                  <a:lnSpc>
                    <a:spcPct val="160000"/>
                  </a:lnSpc>
                </a:pPr>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mn-ea"/>
                  </a:rPr>
                  <a:t>RMSProp算法与动量法都使用泄漏平均值。</a:t>
                </a:r>
                <a:endParaRPr lang="zh-CN" altLang="en-US">
                  <a:latin typeface="微软雅黑" panose="020B0503020204020204" charset="-122"/>
                  <a:ea typeface="微软雅黑" panose="020B0503020204020204" charset="-122"/>
                  <a:sym typeface="+mn-ea"/>
                </a:endParaRPr>
              </a:p>
              <a:p>
                <a:pPr>
                  <a:lnSpc>
                    <a:spcPct val="160000"/>
                  </a:lnSpc>
                </a:pPr>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mn-ea"/>
                  </a:rPr>
                  <a:t>系数</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sym typeface="+mn-ea"/>
                      </a:rPr>
                      <m:t> </m:t>
                    </m:r>
                    <m:r>
                      <a:rPr lang="en-US" altLang="zh-CN" i="1">
                        <a:latin typeface="Cambria Math" panose="02040503050406030204" charset="0"/>
                        <a:ea typeface="微软雅黑" panose="020B0503020204020204" charset="-122"/>
                        <a:cs typeface="Cambria Math" panose="02040503050406030204" charset="0"/>
                        <a:sym typeface="+mn-ea"/>
                      </a:rPr>
                      <m:t>𝛾</m:t>
                    </m:r>
                    <m:r>
                      <a:rPr lang="en-US" altLang="zh-CN" i="1">
                        <a:latin typeface="Cambria Math" panose="02040503050406030204" charset="0"/>
                        <a:ea typeface="微软雅黑" panose="020B0503020204020204" charset="-122"/>
                        <a:cs typeface="Cambria Math" panose="02040503050406030204" charset="0"/>
                        <a:sym typeface="+mn-ea"/>
                      </a:rPr>
                      <m:t> </m:t>
                    </m:r>
                  </m:oMath>
                </a14:m>
                <a:r>
                  <a:rPr lang="zh-CN" altLang="en-US">
                    <a:latin typeface="微软雅黑" panose="020B0503020204020204" charset="-122"/>
                    <a:ea typeface="微软雅黑" panose="020B0503020204020204" charset="-122"/>
                    <a:sym typeface="+mn-ea"/>
                  </a:rPr>
                  <a:t>决定了在调整每坐标比例时历史记录的时长。</a:t>
                </a:r>
                <a:endParaRPr lang="zh-CN" altLang="en-US">
                  <a:latin typeface="微软雅黑" panose="020B0503020204020204" charset="-122"/>
                  <a:ea typeface="微软雅黑" panose="020B0503020204020204" charset="-122"/>
                  <a:sym typeface="+mn-ea"/>
                </a:endParaRPr>
              </a:p>
              <a:p>
                <a:pPr>
                  <a:lnSpc>
                    <a:spcPct val="160000"/>
                  </a:lnSpc>
                </a:pPr>
                <a:endParaRPr lang="zh-CN" altLang="en-US">
                  <a:latin typeface="微软雅黑" panose="020B0503020204020204" charset="-122"/>
                  <a:ea typeface="微软雅黑" panose="020B0503020204020204" charset="-122"/>
                  <a:sym typeface="+mn-ea"/>
                </a:endParaRPr>
              </a:p>
            </p:txBody>
          </p:sp>
        </mc:Choice>
        <mc:Fallback>
          <p:sp>
            <p:nvSpPr>
              <p:cNvPr id="3" name="文本框 2"/>
              <p:cNvSpPr txBox="1">
                <a:spLocks noRot="1" noChangeAspect="1" noMove="1" noResize="1" noEditPoints="1" noAdjustHandles="1" noChangeArrowheads="1" noChangeShapeType="1" noTextEdit="1"/>
              </p:cNvSpPr>
              <p:nvPr/>
            </p:nvSpPr>
            <p:spPr>
              <a:xfrm>
                <a:off x="756285" y="1958340"/>
                <a:ext cx="10275570" cy="4035425"/>
              </a:xfrm>
              <a:prstGeom prst="rect">
                <a:avLst/>
              </a:prstGeom>
              <a:blipFill rotWithShape="1">
                <a:blip r:embed="rId2"/>
                <a:stretch>
                  <a:fillRect/>
                </a:stretch>
              </a:blipFill>
            </p:spPr>
            <p:txBody>
              <a:bodyPr/>
              <a:lstStyle/>
              <a:p>
                <a:r>
                  <a:rPr lang="zh-CN" altLang="en-US">
                    <a:noFill/>
                  </a:rPr>
                  <a:t> </a:t>
                </a:r>
              </a:p>
            </p:txBody>
          </p:sp>
        </mc:Fallback>
      </mc:AlternateContent>
    </p:spTree>
    <p:custDataLst>
      <p:tags r:id="rId3"/>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Adam算法</a:t>
            </a:r>
            <a:endParaRPr lang="zh-CN" altLang="en-US" sz="4000" b="1">
              <a:solidFill>
                <a:srgbClr val="A31F34"/>
              </a:solidFill>
              <a:sym typeface="+mn-ea"/>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引言</a:t>
            </a:r>
            <a:endParaRPr lang="zh-CN" altLang="en-US" sz="2800" b="1"/>
          </a:p>
        </p:txBody>
      </p:sp>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endParaRPr lang="zh-CN" altLang="en-US">
              <a:latin typeface="Cambria Math" panose="02040503050406030204" charset="0"/>
              <a:cs typeface="Cambria Math" panose="02040503050406030204" charset="0"/>
            </a:endParaRPr>
          </a:p>
        </p:txBody>
      </p:sp>
      <p:sp>
        <p:nvSpPr>
          <p:cNvPr id="5" name="文本框 4"/>
          <p:cNvSpPr txBox="1"/>
          <p:nvPr/>
        </p:nvSpPr>
        <p:spPr>
          <a:xfrm>
            <a:off x="833755" y="1763395"/>
            <a:ext cx="10954385" cy="4672965"/>
          </a:xfrm>
          <a:prstGeom prst="rect">
            <a:avLst/>
          </a:prstGeom>
          <a:noFill/>
        </p:spPr>
        <p:txBody>
          <a:bodyPr wrap="square" rtlCol="0" anchor="t">
            <a:noAutofit/>
          </a:bodyPr>
          <a:p>
            <a:pPr>
              <a:lnSpc>
                <a:spcPct val="160000"/>
              </a:lnSpc>
            </a:pPr>
            <a:r>
              <a:rPr lang="zh-CN" altLang="en-US">
                <a:latin typeface="微软雅黑" panose="020B0503020204020204" charset="-122"/>
                <a:ea typeface="微软雅黑" panose="020B0503020204020204" charset="-122"/>
                <a:sym typeface="+mn-ea"/>
              </a:rPr>
              <a:t>前面已经介绍了许多有效优化的技术。 首先让</a:t>
            </a:r>
            <a:r>
              <a:rPr lang="zh-CN" altLang="en-US">
                <a:latin typeface="微软雅黑" panose="020B0503020204020204" charset="-122"/>
                <a:ea typeface="微软雅黑" panose="020B0503020204020204" charset="-122"/>
                <a:sym typeface="+mn-ea"/>
              </a:rPr>
              <a:t>我们详细回顾一下这些技术：</a:t>
            </a:r>
            <a:endParaRPr lang="zh-CN" altLang="en-US">
              <a:latin typeface="微软雅黑" panose="020B0503020204020204" charset="-122"/>
              <a:ea typeface="微软雅黑" panose="020B0503020204020204" charset="-122"/>
              <a:sym typeface="+mn-ea"/>
            </a:endParaRPr>
          </a:p>
          <a:p>
            <a:pPr indent="457200">
              <a:lnSpc>
                <a:spcPct val="160000"/>
              </a:lnSpc>
            </a:pPr>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 随机梯度下降在解决优化问题时比梯度下降更有效</a:t>
            </a:r>
            <a:endParaRPr lang="en-US" altLang="zh-CN">
              <a:latin typeface="微软雅黑" panose="020B0503020204020204" charset="-122"/>
              <a:ea typeface="微软雅黑" panose="020B0503020204020204" charset="-122"/>
              <a:sym typeface="+mn-ea"/>
            </a:endParaRPr>
          </a:p>
          <a:p>
            <a:pPr indent="457200">
              <a:lnSpc>
                <a:spcPct val="160000"/>
              </a:lnSpc>
            </a:pPr>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 动量法中我们添加了一种机制，用于汇总过去梯度的历史以加速收敛。</a:t>
            </a:r>
            <a:endParaRPr lang="en-US" altLang="zh-CN">
              <a:latin typeface="微软雅黑" panose="020B0503020204020204" charset="-122"/>
              <a:ea typeface="微软雅黑" panose="020B0503020204020204" charset="-122"/>
              <a:sym typeface="+mn-ea"/>
            </a:endParaRPr>
          </a:p>
          <a:p>
            <a:pPr indent="457200">
              <a:lnSpc>
                <a:spcPct val="160000"/>
              </a:lnSpc>
            </a:pPr>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 AdaGrad算法通过对每个坐标缩放来实现高效计算的预处理器</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sym typeface="+mn-ea"/>
            </a:endParaRPr>
          </a:p>
          <a:p>
            <a:pPr indent="457200">
              <a:lnSpc>
                <a:spcPct val="160000"/>
              </a:lnSpc>
            </a:pPr>
            <a:endParaRPr lang="zh-CN" altLang="en-US">
              <a:latin typeface="微软雅黑" panose="020B0503020204020204" charset="-122"/>
              <a:ea typeface="微软雅黑" panose="020B0503020204020204" charset="-122"/>
              <a:sym typeface="+mn-ea"/>
            </a:endParaRPr>
          </a:p>
          <a:p>
            <a:pPr marL="0" lvl="0" indent="0">
              <a:lnSpc>
                <a:spcPct val="160000"/>
              </a:lnSpc>
              <a:buNone/>
            </a:pPr>
            <a:r>
              <a:rPr lang="zh-CN" altLang="en-US">
                <a:solidFill>
                  <a:schemeClr val="tx1"/>
                </a:solidFill>
                <a:latin typeface="微软雅黑" panose="020B0503020204020204" charset="-122"/>
                <a:ea typeface="微软雅黑" panose="020B0503020204020204" charset="-122"/>
                <a:sym typeface="+mn-ea"/>
              </a:rPr>
              <a:t>Adam算法 (Kingma and Ba, 2014)将所有这些技术汇总到一个高效的学习算法中。 不出预料，作为深度学习中使用的更强大和有效的优化算法之一，它非常受欢迎。下面我们了解一下Adam算法。</a:t>
            </a:r>
            <a:endParaRPr lang="zh-CN" altLang="en-US">
              <a:solidFill>
                <a:schemeClr val="tx1"/>
              </a:solidFill>
              <a:latin typeface="微软雅黑" panose="020B0503020204020204" charset="-122"/>
              <a:ea typeface="微软雅黑" panose="020B0503020204020204" charset="-122"/>
              <a:sym typeface="+mn-ea"/>
            </a:endParaRPr>
          </a:p>
        </p:txBody>
      </p:sp>
      <p:sp>
        <p:nvSpPr>
          <p:cNvPr id="14" name="文本框 13"/>
          <p:cNvSpPr txBox="1"/>
          <p:nvPr/>
        </p:nvSpPr>
        <p:spPr>
          <a:xfrm>
            <a:off x="0" y="6059170"/>
            <a:ext cx="12191365" cy="377190"/>
          </a:xfrm>
          <a:prstGeom prst="rect">
            <a:avLst/>
          </a:prstGeom>
          <a:noFill/>
        </p:spPr>
        <p:txBody>
          <a:bodyPr wrap="square" rtlCol="0">
            <a:noAutofit/>
          </a:bodyPr>
          <a:p>
            <a:pPr algn="ctr">
              <a:lnSpc>
                <a:spcPct val="140000"/>
              </a:lnSpc>
            </a:pPr>
            <a:r>
              <a:rPr lang="en-US" altLang="zh-CN" sz="1400">
                <a:solidFill>
                  <a:srgbClr val="66638D"/>
                </a:solidFill>
              </a:rPr>
              <a:t>Adam: a method for stochastic optimization.[Kingma &amp; Ba, 2014]</a:t>
            </a:r>
            <a:endParaRPr lang="en-US" altLang="zh-CN" sz="1400">
              <a:solidFill>
                <a:srgbClr val="66638D"/>
              </a:solidFill>
            </a:endParaRPr>
          </a:p>
        </p:txBody>
      </p:sp>
    </p:spTree>
    <p:custDataLst>
      <p:tags r:id="rId2"/>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Adam算法</a:t>
            </a:r>
            <a:endParaRPr lang="zh-CN" altLang="en-US" sz="4000" b="1">
              <a:solidFill>
                <a:srgbClr val="A31F34"/>
              </a:solidFill>
              <a:sym typeface="+mn-ea"/>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算法</a:t>
            </a:r>
            <a:r>
              <a:rPr lang="zh-CN" altLang="en-US" sz="2800" b="1"/>
              <a:t>原理</a:t>
            </a:r>
            <a:endParaRPr lang="zh-CN" altLang="en-US" sz="2800" b="1"/>
          </a:p>
        </p:txBody>
      </p:sp>
      <p:sp>
        <p:nvSpPr>
          <p:cNvPr id="12" name="文本框 11"/>
          <p:cNvSpPr txBox="1"/>
          <p:nvPr/>
        </p:nvSpPr>
        <p:spPr>
          <a:xfrm>
            <a:off x="756285" y="1830705"/>
            <a:ext cx="10573385" cy="1453515"/>
          </a:xfrm>
          <a:prstGeom prst="rect">
            <a:avLst/>
          </a:prstGeom>
          <a:noFill/>
        </p:spPr>
        <p:txBody>
          <a:bodyPr wrap="square" rtlCol="0">
            <a:noAutofit/>
          </a:bodyPr>
          <a:p>
            <a:pPr>
              <a:lnSpc>
                <a:spcPct val="140000"/>
              </a:lnSpc>
            </a:pPr>
            <a:endParaRPr lang="zh-CN" altLang="en-US">
              <a:latin typeface="Cambria Math" panose="02040503050406030204" charset="0"/>
              <a:cs typeface="Cambria Math" panose="02040503050406030204" charset="0"/>
            </a:endParaRPr>
          </a:p>
        </p:txBody>
      </p:sp>
      <p:sp>
        <p:nvSpPr>
          <p:cNvPr id="3" name="文本框 2"/>
          <p:cNvSpPr txBox="1"/>
          <p:nvPr/>
        </p:nvSpPr>
        <p:spPr>
          <a:xfrm>
            <a:off x="803910" y="1853565"/>
            <a:ext cx="11109325" cy="4283710"/>
          </a:xfrm>
          <a:prstGeom prst="rect">
            <a:avLst/>
          </a:prstGeom>
          <a:noFill/>
        </p:spPr>
        <p:txBody>
          <a:bodyPr wrap="square" rtlCol="0">
            <a:noAutofit/>
          </a:bodyPr>
          <a:p>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756285" y="1830705"/>
                <a:ext cx="10573385" cy="4669790"/>
              </a:xfrm>
              <a:prstGeom prst="rect">
                <a:avLst/>
              </a:prstGeom>
              <a:noFill/>
            </p:spPr>
            <p:txBody>
              <a:bodyPr wrap="square" rtlCol="0">
                <a:noAutofit/>
              </a:bodyPr>
              <a:p>
                <a:pPr>
                  <a:lnSpc>
                    <a:spcPct val="120000"/>
                  </a:lnSpc>
                </a:pPr>
                <a:r>
                  <a:rPr lang="zh-CN" altLang="en-US"/>
                  <a:t>Adam算法的关键组成部分之一是：它使用指数加权移动平均值来估算梯度的动量和二次矩，即它使用状态变量</a:t>
                </a:r>
                <a:r>
                  <a:rPr lang="en-US" altLang="zh-CN"/>
                  <a:t>	</a:t>
                </a:r>
                <a:endParaRPr lang="en-US" altLang="zh-CN"/>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𝐯</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r>
                        <a:rPr lang="en-US" altLang="zh-CN" i="1">
                          <a:latin typeface="Cambria Math" panose="02040503050406030204" charset="0"/>
                          <a:ea typeface="微软雅黑" panose="020B0503020204020204" charset="-122"/>
                          <a:cs typeface="Cambria Math" panose="02040503050406030204" charset="0"/>
                          <a:sym typeface="+mn-ea"/>
                        </a:rPr>
                        <m:t> ←</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𝛽</m:t>
                          </m:r>
                        </m:e>
                        <m:sub>
                          <m:r>
                            <a:rPr lang="en-US" altLang="zh-CN" i="1">
                              <a:latin typeface="Cambria Math" panose="02040503050406030204" charset="0"/>
                              <a:ea typeface="微软雅黑" panose="020B0503020204020204" charset="-122"/>
                              <a:cs typeface="Cambria Math" panose="02040503050406030204" charset="0"/>
                              <a:sym typeface="+mn-ea"/>
                            </a:rPr>
                            <m:t>1</m:t>
                          </m:r>
                        </m:sub>
                      </m:sSub>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𝐯</m:t>
                          </m:r>
                        </m:e>
                        <m:sub>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1</m:t>
                          </m:r>
                        </m:sub>
                      </m:sSub>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1</m:t>
                      </m:r>
                      <m:r>
                        <a:rPr lang="en-US" altLang="zh-CN" i="1">
                          <a:latin typeface="Cambria Math" panose="02040503050406030204" charset="0"/>
                          <a:ea typeface="微软雅黑" panose="020B0503020204020204" charset="-122"/>
                          <a:cs typeface="Cambria Math" panose="02040503050406030204" charset="0"/>
                          <a:sym typeface="+mn-ea"/>
                        </a:rPr>
                        <m:t>−</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𝛽</m:t>
                          </m:r>
                        </m:e>
                        <m:sub>
                          <m:r>
                            <a:rPr lang="en-US" altLang="zh-CN" i="1">
                              <a:latin typeface="Cambria Math" panose="02040503050406030204" charset="0"/>
                              <a:ea typeface="微软雅黑" panose="020B0503020204020204" charset="-122"/>
                              <a:cs typeface="Cambria Math" panose="02040503050406030204" charset="0"/>
                              <a:sym typeface="+mn-ea"/>
                            </a:rPr>
                            <m:t>1</m:t>
                          </m:r>
                        </m:sub>
                      </m:sSub>
                      <m:r>
                        <a:rPr lang="en-US" altLang="zh-CN" i="1">
                          <a:latin typeface="Cambria Math" panose="02040503050406030204" charset="0"/>
                          <a:ea typeface="微软雅黑" panose="020B0503020204020204" charset="-122"/>
                          <a:cs typeface="Cambria Math" panose="02040503050406030204" charset="0"/>
                          <a:sym typeface="+mn-ea"/>
                        </a:rPr>
                        <m:t>)</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i="1">
                              <a:latin typeface="Cambria Math" panose="02040503050406030204" charset="0"/>
                              <a:ea typeface="微软雅黑" panose="020B0503020204020204" charset="-122"/>
                              <a:cs typeface="Cambria Math" panose="02040503050406030204" charset="0"/>
                              <a:sym typeface="+mn-ea"/>
                            </a:rPr>
                            <m:t>𝒈</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r>
                        <a:rPr lang="en-US" altLang="zh-CN" i="1">
                          <a:latin typeface="Cambria Math" panose="02040503050406030204" charset="0"/>
                          <a:ea typeface="微软雅黑" panose="020B0503020204020204" charset="-122"/>
                          <a:cs typeface="Cambria Math" panose="02040503050406030204" charset="0"/>
                          <a:sym typeface="+mn-ea"/>
                        </a:rPr>
                        <m:t>,</m:t>
                      </m:r>
                    </m:oMath>
                  </m:oMathPara>
                </a14:m>
                <a:endParaRPr lang="en-US" altLang="zh-CN" i="1">
                  <a:latin typeface="Cambria Math" panose="02040503050406030204" charset="0"/>
                  <a:ea typeface="微软雅黑" panose="020B0503020204020204" charset="-122"/>
                  <a:cs typeface="Cambria Math" panose="02040503050406030204" charset="0"/>
                  <a:sym typeface="+mn-ea"/>
                </a:endParaRPr>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𝐬</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r>
                        <a:rPr lang="en-US" altLang="zh-CN" i="1">
                          <a:latin typeface="Cambria Math" panose="02040503050406030204" charset="0"/>
                          <a:ea typeface="微软雅黑" panose="020B0503020204020204" charset="-122"/>
                          <a:cs typeface="Cambria Math" panose="02040503050406030204" charset="0"/>
                          <a:sym typeface="+mn-ea"/>
                        </a:rPr>
                        <m:t>←</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𝛽</m:t>
                          </m:r>
                        </m:e>
                        <m:sub>
                          <m:r>
                            <a:rPr lang="en-US" altLang="zh-CN" i="1">
                              <a:latin typeface="Cambria Math" panose="02040503050406030204" charset="0"/>
                              <a:ea typeface="微软雅黑" panose="020B0503020204020204" charset="-122"/>
                              <a:cs typeface="Cambria Math" panose="02040503050406030204" charset="0"/>
                              <a:sym typeface="+mn-ea"/>
                            </a:rPr>
                            <m:t>2</m:t>
                          </m:r>
                        </m:sub>
                      </m:sSub>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𝐬</m:t>
                          </m:r>
                        </m:e>
                        <m:sub>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1</m:t>
                          </m:r>
                        </m:sub>
                      </m:sSub>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1</m:t>
                      </m:r>
                      <m:r>
                        <a:rPr lang="en-US" altLang="zh-CN" i="1">
                          <a:latin typeface="Cambria Math" panose="02040503050406030204" charset="0"/>
                          <a:ea typeface="微软雅黑" panose="020B0503020204020204" charset="-122"/>
                          <a:cs typeface="Cambria Math" panose="02040503050406030204" charset="0"/>
                          <a:sym typeface="+mn-ea"/>
                        </a:rPr>
                        <m:t>−</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𝛽</m:t>
                          </m:r>
                        </m:e>
                        <m:sub>
                          <m:r>
                            <a:rPr lang="en-US" altLang="zh-CN" i="1">
                              <a:latin typeface="Cambria Math" panose="02040503050406030204" charset="0"/>
                              <a:ea typeface="微软雅黑" panose="020B0503020204020204" charset="-122"/>
                              <a:cs typeface="Cambria Math" panose="02040503050406030204" charset="0"/>
                              <a:sym typeface="+mn-ea"/>
                            </a:rPr>
                            <m:t>2</m:t>
                          </m:r>
                        </m:sub>
                      </m:sSub>
                      <m:r>
                        <a:rPr lang="en-US" altLang="zh-CN" i="1">
                          <a:latin typeface="Cambria Math" panose="02040503050406030204" charset="0"/>
                          <a:ea typeface="微软雅黑" panose="020B0503020204020204" charset="-122"/>
                          <a:cs typeface="Cambria Math" panose="02040503050406030204" charset="0"/>
                          <a:sym typeface="+mn-ea"/>
                        </a:rPr>
                        <m:t>)</m:t>
                      </m:r>
                      <m:sSup>
                        <m:sSupPr>
                          <m:ctrlPr>
                            <a:rPr lang="en-US" altLang="zh-CN" i="1">
                              <a:latin typeface="Cambria Math" panose="02040503050406030204" charset="0"/>
                              <a:ea typeface="微软雅黑" panose="020B0503020204020204" charset="-122"/>
                              <a:cs typeface="Cambria Math" panose="02040503050406030204" charset="0"/>
                              <a:sym typeface="+mn-ea"/>
                            </a:rPr>
                          </m:ctrlPr>
                        </m:sSupPr>
                        <m:e>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i="1">
                                  <a:latin typeface="Cambria Math" panose="02040503050406030204" charset="0"/>
                                  <a:ea typeface="微软雅黑" panose="020B0503020204020204" charset="-122"/>
                                  <a:cs typeface="Cambria Math" panose="02040503050406030204" charset="0"/>
                                  <a:sym typeface="+mn-ea"/>
                                </a:rPr>
                                <m:t>𝒈</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e>
                        <m:sup>
                          <m:r>
                            <a:rPr lang="en-US" altLang="zh-CN" i="1">
                              <a:latin typeface="Cambria Math" panose="02040503050406030204" charset="0"/>
                              <a:ea typeface="微软雅黑" panose="020B0503020204020204" charset="-122"/>
                              <a:cs typeface="Cambria Math" panose="02040503050406030204" charset="0"/>
                              <a:sym typeface="+mn-ea"/>
                            </a:rPr>
                            <m:t>2</m:t>
                          </m:r>
                        </m:sup>
                      </m:sSup>
                      <m:r>
                        <a:rPr lang="en-US" altLang="zh-CN" i="1">
                          <a:latin typeface="Cambria Math" panose="02040503050406030204" charset="0"/>
                          <a:ea typeface="微软雅黑" panose="020B0503020204020204" charset="-122"/>
                          <a:cs typeface="Cambria Math" panose="02040503050406030204" charset="0"/>
                          <a:sym typeface="+mn-ea"/>
                        </a:rPr>
                        <m:t>.</m:t>
                      </m:r>
                    </m:oMath>
                  </m:oMathPara>
                </a14:m>
                <a:endParaRPr lang="en-US" altLang="zh-CN" i="1">
                  <a:latin typeface="Cambria Math" panose="02040503050406030204" charset="0"/>
                  <a:ea typeface="微软雅黑" panose="020B0503020204020204" charset="-122"/>
                  <a:cs typeface="Cambria Math" panose="02040503050406030204" charset="0"/>
                  <a:sym typeface="+mn-ea"/>
                </a:endParaRPr>
              </a:p>
              <a:p>
                <a:pPr>
                  <a:lnSpc>
                    <a:spcPct val="120000"/>
                  </a:lnSpc>
                </a:pPr>
                <a:r>
                  <a:rPr lang="zh-CN" altLang="en-US">
                    <a:sym typeface="+mn-ea"/>
                  </a:rPr>
                  <a:t>这里</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𝛽</m:t>
                        </m:r>
                      </m:e>
                      <m:sub>
                        <m:r>
                          <a:rPr lang="en-US" altLang="zh-CN" i="1">
                            <a:latin typeface="Cambria Math" panose="02040503050406030204" charset="0"/>
                            <a:ea typeface="微软雅黑" panose="020B0503020204020204" charset="-122"/>
                            <a:cs typeface="Cambria Math" panose="02040503050406030204" charset="0"/>
                            <a:sym typeface="+mn-ea"/>
                          </a:rPr>
                          <m:t>1</m:t>
                        </m:r>
                      </m:sub>
                    </m:sSub>
                  </m:oMath>
                </a14:m>
                <a:r>
                  <a:rPr lang="zh-CN" altLang="en-US">
                    <a:sym typeface="+mn-ea"/>
                  </a:rPr>
                  <a:t>和</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𝛽</m:t>
                        </m:r>
                      </m:e>
                      <m:sub>
                        <m:r>
                          <a:rPr lang="en-US" altLang="zh-CN" i="1">
                            <a:latin typeface="Cambria Math" panose="02040503050406030204" charset="0"/>
                            <a:ea typeface="微软雅黑" panose="020B0503020204020204" charset="-122"/>
                            <a:cs typeface="Cambria Math" panose="02040503050406030204" charset="0"/>
                            <a:sym typeface="+mn-ea"/>
                          </a:rPr>
                          <m:t>2</m:t>
                        </m:r>
                      </m:sub>
                    </m:sSub>
                  </m:oMath>
                </a14:m>
                <a:r>
                  <a:rPr lang="zh-CN" altLang="en-US">
                    <a:sym typeface="+mn-ea"/>
                  </a:rPr>
                  <a:t>是非负加权参数。 常将它们设置为</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𝛽</m:t>
                        </m:r>
                      </m:e>
                      <m:sub>
                        <m:r>
                          <a:rPr lang="en-US" altLang="zh-CN" i="1">
                            <a:latin typeface="Cambria Math" panose="02040503050406030204" charset="0"/>
                            <a:ea typeface="微软雅黑" panose="020B0503020204020204" charset="-122"/>
                            <a:cs typeface="Cambria Math" panose="02040503050406030204" charset="0"/>
                            <a:sym typeface="+mn-ea"/>
                          </a:rPr>
                          <m:t>1</m:t>
                        </m:r>
                      </m:sub>
                    </m:sSub>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0</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9</m:t>
                    </m:r>
                  </m:oMath>
                </a14:m>
                <a:r>
                  <a:rPr lang="zh-CN" altLang="en-US">
                    <a:latin typeface="Cambria Math" panose="02040503050406030204" charset="0"/>
                    <a:ea typeface="微软雅黑" panose="020B0503020204020204" charset="-122"/>
                    <a:cs typeface="Cambria Math" panose="02040503050406030204" charset="0"/>
                    <a:sym typeface="+mn-ea"/>
                  </a:rPr>
                  <a:t>和</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i="1">
                            <a:latin typeface="Cambria Math" panose="02040503050406030204" charset="0"/>
                            <a:ea typeface="微软雅黑" panose="020B0503020204020204" charset="-122"/>
                            <a:cs typeface="Cambria Math" panose="02040503050406030204" charset="0"/>
                            <a:sym typeface="+mn-ea"/>
                          </a:rPr>
                          <m:t>𝛽</m:t>
                        </m:r>
                      </m:e>
                      <m:sub>
                        <m:r>
                          <a:rPr lang="en-US" altLang="zh-CN" i="1">
                            <a:latin typeface="Cambria Math" panose="02040503050406030204" charset="0"/>
                            <a:ea typeface="微软雅黑" panose="020B0503020204020204" charset="-122"/>
                            <a:cs typeface="Cambria Math" panose="02040503050406030204" charset="0"/>
                            <a:sym typeface="+mn-ea"/>
                          </a:rPr>
                          <m:t>2</m:t>
                        </m:r>
                      </m:sub>
                    </m:sSub>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0</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99</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0</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98</m:t>
                    </m:r>
                    <m:r>
                      <a:rPr lang="en-US" altLang="zh-CN" i="1">
                        <a:latin typeface="Cambria Math" panose="02040503050406030204" charset="0"/>
                        <a:ea typeface="微软雅黑" panose="020B0503020204020204" charset="-122"/>
                        <a:cs typeface="Cambria Math" panose="02040503050406030204" charset="0"/>
                        <a:sym typeface="+mn-ea"/>
                      </a:rPr>
                      <m:t>)</m:t>
                    </m:r>
                  </m:oMath>
                </a14:m>
                <a:r>
                  <a:rPr lang="zh-CN" altLang="en-US">
                    <a:latin typeface="Cambria Math" panose="02040503050406030204" charset="0"/>
                    <a:ea typeface="微软雅黑" panose="020B0503020204020204" charset="-122"/>
                    <a:cs typeface="Cambria Math" panose="02040503050406030204" charset="0"/>
                    <a:sym typeface="+mn-ea"/>
                  </a:rPr>
                  <a:t>。</a:t>
                </a:r>
                <a:r>
                  <a:rPr lang="zh-CN" altLang="en-US">
                    <a:sym typeface="+mn-ea"/>
                  </a:rPr>
                  <a:t>也就是说，方差估计的移动远远慢于动量估计的移动。</a:t>
                </a:r>
                <a:endParaRPr lang="zh-CN" altLang="en-US">
                  <a:sym typeface="+mn-ea"/>
                </a:endParaRPr>
              </a:p>
              <a:p>
                <a:pPr>
                  <a:lnSpc>
                    <a:spcPct val="120000"/>
                  </a:lnSpc>
                </a:pPr>
                <a:endParaRPr lang="zh-CN" altLang="en-US">
                  <a:sym typeface="+mn-ea"/>
                </a:endParaRPr>
              </a:p>
              <a:p>
                <a:pPr>
                  <a:lnSpc>
                    <a:spcPct val="120000"/>
                  </a:lnSpc>
                </a:pPr>
                <a:r>
                  <a:rPr lang="zh-CN" altLang="en-US">
                    <a:sym typeface="+mn-ea"/>
                  </a:rPr>
                  <a:t>首先，我们以非常类似于RMSProp算法的方式重新缩放梯度以获得</a:t>
                </a:r>
                <a:endParaRPr lang="zh-CN" altLang="en-US">
                  <a:sym typeface="+mn-ea"/>
                </a:endParaRPr>
              </a:p>
              <a:p>
                <a:pPr>
                  <a:lnSpc>
                    <a:spcPct val="120000"/>
                  </a:lnSpc>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charset="0"/>
                              <a:cs typeface="Cambria Math" panose="02040503050406030204" charset="0"/>
                              <a:sym typeface="+mn-ea"/>
                            </a:rPr>
                          </m:ctrlPr>
                        </m:sSupPr>
                        <m:e>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i="1">
                                  <a:latin typeface="Cambria Math" panose="02040503050406030204" charset="0"/>
                                  <a:ea typeface="微软雅黑" panose="020B0503020204020204" charset="-122"/>
                                  <a:cs typeface="Cambria Math" panose="02040503050406030204" charset="0"/>
                                  <a:sym typeface="+mn-ea"/>
                                </a:rPr>
                                <m:t>𝒈</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e>
                        <m:sup>
                          <m:r>
                            <a:rPr lang="en-US" altLang="zh-CN" i="1">
                              <a:latin typeface="Cambria Math" panose="02040503050406030204" charset="0"/>
                              <a:cs typeface="Cambria Math" panose="02040503050406030204" charset="0"/>
                              <a:sym typeface="+mn-ea"/>
                            </a:rPr>
                            <m:t> ’</m:t>
                          </m:r>
                        </m:sup>
                      </m:sSup>
                      <m:r>
                        <a:rPr lang="en-US" altLang="zh-CN" i="1">
                          <a:latin typeface="Cambria Math" panose="02040503050406030204" charset="0"/>
                          <a:cs typeface="Cambria Math" panose="02040503050406030204" charset="0"/>
                          <a:sym typeface="+mn-ea"/>
                        </a:rPr>
                        <m:t>=</m:t>
                      </m:r>
                      <m:f>
                        <m:fPr>
                          <m:ctrlPr>
                            <a:rPr lang="en-US" altLang="zh-CN" i="1">
                              <a:latin typeface="Cambria Math" panose="02040503050406030204" charset="0"/>
                              <a:cs typeface="Cambria Math" panose="02040503050406030204" charset="0"/>
                              <a:sym typeface="+mn-ea"/>
                            </a:rPr>
                          </m:ctrlPr>
                        </m:fPr>
                        <m:num>
                          <m:r>
                            <a:rPr lang="en-US" altLang="zh-CN" i="1">
                              <a:latin typeface="Cambria Math" panose="02040503050406030204" charset="0"/>
                              <a:cs typeface="Cambria Math" panose="02040503050406030204" charset="0"/>
                              <a:sym typeface="+mn-ea"/>
                            </a:rPr>
                            <m:t>𝜂</m:t>
                          </m:r>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𝐯</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num>
                        <m:den>
                          <m:rad>
                            <m:radPr>
                              <m:degHide m:val="on"/>
                              <m:ctrlPr>
                                <a:rPr lang="en-US" altLang="zh-CN" i="1">
                                  <a:latin typeface="Cambria Math" panose="02040503050406030204" charset="0"/>
                                  <a:cs typeface="Cambria Math" panose="02040503050406030204" charset="0"/>
                                  <a:sym typeface="+mn-ea"/>
                                </a:rPr>
                              </m:ctrlPr>
                            </m:radPr>
                            <m:deg/>
                            <m:e>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𝐬</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e>
                          </m:rad>
                          <m:r>
                            <a:rPr lang="en-US" altLang="zh-CN" i="1">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sym typeface="+mn-ea"/>
                            </a:rPr>
                            <m:t>𝜖</m:t>
                          </m:r>
                        </m:den>
                      </m:f>
                    </m:oMath>
                  </m:oMathPara>
                </a14:m>
                <a:endParaRPr lang="en-US" altLang="zh-CN" i="1">
                  <a:latin typeface="Cambria Math" panose="02040503050406030204" charset="0"/>
                  <a:cs typeface="Cambria Math" panose="02040503050406030204" charset="0"/>
                  <a:sym typeface="+mn-ea"/>
                </a:endParaRPr>
              </a:p>
              <a:p>
                <a:pPr>
                  <a:lnSpc>
                    <a:spcPct val="120000"/>
                  </a:lnSpc>
                </a:pPr>
                <a:r>
                  <a:rPr lang="zh-CN" altLang="en-US">
                    <a:sym typeface="+mn-ea"/>
                  </a:rPr>
                  <a:t>与RMSProp不同，更新使用动量</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𝐯</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oMath>
                </a14:m>
                <a:r>
                  <a:rPr lang="zh-CN" altLang="en-US">
                    <a:sym typeface="+mn-ea"/>
                  </a:rPr>
                  <a:t>而不是梯度本身, 最后，</a:t>
                </a:r>
                <a:endParaRPr lang="zh-CN" altLang="en-US">
                  <a:sym typeface="+mn-ea"/>
                </a:endParaRPr>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𝐱</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r>
                        <a:rPr lang="en-US" altLang="zh-CN" i="1">
                          <a:latin typeface="Cambria Math" panose="02040503050406030204" charset="0"/>
                          <a:ea typeface="微软雅黑" panose="020B0503020204020204" charset="-122"/>
                          <a:cs typeface="Cambria Math" panose="02040503050406030204" charset="0"/>
                          <a:sym typeface="+mn-ea"/>
                        </a:rPr>
                        <m:t>←</m:t>
                      </m:r>
                      <m:sSub>
                        <m:sSubPr>
                          <m:ctrlPr>
                            <a:rPr lang="en-US" altLang="zh-CN" b="1" i="1">
                              <a:latin typeface="Cambria Math" panose="02040503050406030204" charset="0"/>
                              <a:ea typeface="微软雅黑" panose="020B0503020204020204" charset="-122"/>
                              <a:cs typeface="Cambria Math" panose="02040503050406030204" charset="0"/>
                              <a:sym typeface="+mn-ea"/>
                            </a:rPr>
                          </m:ctrlPr>
                        </m:sSubPr>
                        <m:e>
                          <m:r>
                            <a:rPr lang="en-US" altLang="zh-CN" b="1">
                              <a:latin typeface="微软雅黑" panose="020B0503020204020204" charset="-122"/>
                              <a:ea typeface="微软雅黑" panose="020B0503020204020204" charset="-122"/>
                              <a:sym typeface="+mn-ea"/>
                            </a:rPr>
                            <m:t>𝐱</m:t>
                          </m:r>
                        </m:e>
                        <m:sub>
                          <m:r>
                            <a:rPr lang="en-US" altLang="zh-CN" i="1">
                              <a:latin typeface="Cambria Math" panose="02040503050406030204" charset="0"/>
                              <a:ea typeface="微软雅黑" panose="020B0503020204020204" charset="-122"/>
                              <a:cs typeface="Cambria Math" panose="02040503050406030204" charset="0"/>
                              <a:sym typeface="+mn-ea"/>
                            </a:rPr>
                            <m:t>𝑡</m:t>
                          </m:r>
                          <m:r>
                            <a:rPr lang="en-US" altLang="zh-CN" i="1">
                              <a:latin typeface="Cambria Math" panose="02040503050406030204" charset="0"/>
                              <a:ea typeface="微软雅黑" panose="020B0503020204020204" charset="-122"/>
                              <a:cs typeface="Cambria Math" panose="02040503050406030204" charset="0"/>
                              <a:sym typeface="+mn-ea"/>
                            </a:rPr>
                            <m:t>−</m:t>
                          </m:r>
                          <m:r>
                            <a:rPr lang="en-US" altLang="zh-CN" i="1">
                              <a:latin typeface="Cambria Math" panose="02040503050406030204" charset="0"/>
                              <a:ea typeface="微软雅黑" panose="020B0503020204020204" charset="-122"/>
                              <a:cs typeface="Cambria Math" panose="02040503050406030204" charset="0"/>
                              <a:sym typeface="+mn-ea"/>
                            </a:rPr>
                            <m:t>1</m:t>
                          </m:r>
                        </m:sub>
                      </m:sSub>
                      <m:r>
                        <a:rPr lang="en-US" altLang="zh-CN" i="1">
                          <a:latin typeface="Cambria Math" panose="02040503050406030204" charset="0"/>
                          <a:ea typeface="微软雅黑" panose="020B0503020204020204" charset="-122"/>
                          <a:cs typeface="Cambria Math" panose="02040503050406030204" charset="0"/>
                          <a:sym typeface="+mn-ea"/>
                        </a:rPr>
                        <m:t> </m:t>
                      </m:r>
                      <m:r>
                        <a:rPr lang="en-US" altLang="zh-CN" i="1">
                          <a:latin typeface="Cambria Math" panose="02040503050406030204" charset="0"/>
                          <a:ea typeface="微软雅黑" panose="020B0503020204020204" charset="-122"/>
                          <a:cs typeface="Cambria Math" panose="02040503050406030204" charset="0"/>
                          <a:sym typeface="+mn-ea"/>
                        </a:rPr>
                        <m:t>−</m:t>
                      </m:r>
                      <m:sSup>
                        <m:sSupPr>
                          <m:ctrlPr>
                            <a:rPr lang="en-US" altLang="zh-CN" i="1">
                              <a:latin typeface="Cambria Math" panose="02040503050406030204" charset="0"/>
                              <a:cs typeface="Cambria Math" panose="02040503050406030204" charset="0"/>
                              <a:sym typeface="+mn-ea"/>
                            </a:rPr>
                          </m:ctrlPr>
                        </m:sSupPr>
                        <m:e>
                          <m:sSub>
                            <m:sSubPr>
                              <m:ctrlPr>
                                <a:rPr lang="en-US" altLang="zh-CN" i="1">
                                  <a:latin typeface="Cambria Math" panose="02040503050406030204" charset="0"/>
                                  <a:ea typeface="微软雅黑" panose="020B0503020204020204" charset="-122"/>
                                  <a:cs typeface="Cambria Math" panose="02040503050406030204" charset="0"/>
                                  <a:sym typeface="+mn-ea"/>
                                </a:rPr>
                              </m:ctrlPr>
                            </m:sSubPr>
                            <m:e>
                              <m:r>
                                <a:rPr lang="en-US" altLang="zh-CN" b="1" i="1">
                                  <a:latin typeface="Cambria Math" panose="02040503050406030204" charset="0"/>
                                  <a:ea typeface="微软雅黑" panose="020B0503020204020204" charset="-122"/>
                                  <a:cs typeface="Cambria Math" panose="02040503050406030204" charset="0"/>
                                  <a:sym typeface="+mn-ea"/>
                                </a:rPr>
                                <m:t>𝒈</m:t>
                              </m:r>
                            </m:e>
                            <m:sub>
                              <m:r>
                                <a:rPr lang="en-US" altLang="zh-CN" i="1">
                                  <a:latin typeface="Cambria Math" panose="02040503050406030204" charset="0"/>
                                  <a:ea typeface="微软雅黑" panose="020B0503020204020204" charset="-122"/>
                                  <a:cs typeface="Cambria Math" panose="02040503050406030204" charset="0"/>
                                  <a:sym typeface="+mn-ea"/>
                                </a:rPr>
                                <m:t>𝑡</m:t>
                              </m:r>
                            </m:sub>
                          </m:sSub>
                        </m:e>
                        <m:sup>
                          <m:r>
                            <a:rPr lang="en-US" altLang="zh-CN" i="1">
                              <a:latin typeface="Cambria Math" panose="02040503050406030204" charset="0"/>
                              <a:cs typeface="Cambria Math" panose="02040503050406030204" charset="0"/>
                              <a:sym typeface="+mn-ea"/>
                            </a:rPr>
                            <m:t> ’</m:t>
                          </m:r>
                        </m:sup>
                      </m:sSup>
                    </m:oMath>
                  </m:oMathPara>
                </a14:m>
                <a:endParaRPr lang="en-US" altLang="zh-CN" i="1">
                  <a:latin typeface="Cambria Math" panose="02040503050406030204" charset="0"/>
                  <a:cs typeface="Cambria Math" panose="02040503050406030204" charset="0"/>
                  <a:sym typeface="+mn-ea"/>
                </a:endParaRPr>
              </a:p>
              <a:p>
                <a:pPr>
                  <a:lnSpc>
                    <a:spcPct val="120000"/>
                  </a:lnSpc>
                </a:pPr>
                <a:r>
                  <a:rPr lang="zh-CN" altLang="en-US">
                    <a:sym typeface="+mn-ea"/>
                  </a:rPr>
                  <a:t>回顾Adam算法，它的设计灵感很清楚：动量和规模在状态变量中清晰可见，明确的学习率</a:t>
                </a:r>
                <a14:m>
                  <m:oMath xmlns:m="http://schemas.openxmlformats.org/officeDocument/2006/math">
                    <m:r>
                      <a:rPr lang="en-US" altLang="zh-CN" i="1">
                        <a:latin typeface="Cambria Math" panose="02040503050406030204" charset="0"/>
                        <a:cs typeface="Cambria Math" panose="02040503050406030204" charset="0"/>
                        <a:sym typeface="+mn-ea"/>
                      </a:rPr>
                      <m:t> </m:t>
                    </m:r>
                    <m:r>
                      <a:rPr lang="en-US" altLang="zh-CN" i="1">
                        <a:latin typeface="Cambria Math" panose="02040503050406030204" charset="0"/>
                        <a:cs typeface="Cambria Math" panose="02040503050406030204" charset="0"/>
                        <a:sym typeface="+mn-ea"/>
                      </a:rPr>
                      <m:t>𝜂</m:t>
                    </m:r>
                    <m:r>
                      <a:rPr lang="en-US" altLang="zh-CN" i="1">
                        <a:latin typeface="Cambria Math" panose="02040503050406030204" charset="0"/>
                        <a:cs typeface="Cambria Math" panose="02040503050406030204" charset="0"/>
                        <a:sym typeface="+mn-ea"/>
                      </a:rPr>
                      <m:t> </m:t>
                    </m:r>
                  </m:oMath>
                </a14:m>
                <a:r>
                  <a:rPr lang="zh-CN" altLang="en-US">
                    <a:sym typeface="+mn-ea"/>
                  </a:rPr>
                  <a:t>使我们能够控制步长来解决收敛问题。</a:t>
                </a:r>
                <a:endParaRPr lang="zh-CN" altLang="en-US">
                  <a:sym typeface="+mn-ea"/>
                </a:endParaRPr>
              </a:p>
              <a:p>
                <a:endParaRPr lang="en-US" altLang="zh-CN" i="1">
                  <a:latin typeface="Cambria Math" panose="02040503050406030204" charset="0"/>
                  <a:ea typeface="微软雅黑" panose="020B0503020204020204" charset="-122"/>
                  <a:cs typeface="Cambria Math" panose="02040503050406030204" charset="0"/>
                  <a:sym typeface="+mn-ea"/>
                </a:endParaRPr>
              </a:p>
              <a:p>
                <a:endParaRPr lang="zh-CN" altLang="en-US"/>
              </a:p>
              <a:p>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756285" y="1830705"/>
                <a:ext cx="10573385" cy="4669790"/>
              </a:xfrm>
              <a:prstGeom prst="rect">
                <a:avLst/>
              </a:prstGeom>
              <a:blipFill rotWithShape="1">
                <a:blip r:embed="rId2"/>
                <a:stretch>
                  <a:fillRect b="-16658"/>
                </a:stretch>
              </a:blipFill>
            </p:spPr>
            <p:txBody>
              <a:bodyPr/>
              <a:lstStyle/>
              <a:p>
                <a:r>
                  <a:rPr lang="zh-CN" altLang="en-US">
                    <a:noFill/>
                  </a:rPr>
                  <a:t> </a:t>
                </a:r>
              </a:p>
            </p:txBody>
          </p:sp>
        </mc:Fallback>
      </mc:AlternateContent>
    </p:spTree>
    <p:custDataLst>
      <p:tags r:id="rId3"/>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Adam算法</a:t>
            </a:r>
            <a:endParaRPr lang="zh-CN" altLang="en-US" sz="4000" b="1">
              <a:solidFill>
                <a:srgbClr val="A31F34"/>
              </a:solidFill>
              <a:sym typeface="+mn-ea"/>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实现</a:t>
            </a:r>
            <a:endParaRPr lang="zh-CN" altLang="en-US" sz="2800" b="1"/>
          </a:p>
        </p:txBody>
      </p:sp>
      <p:pic>
        <p:nvPicPr>
          <p:cNvPr id="3" name="图片 2"/>
          <p:cNvPicPr>
            <a:picLocks noChangeAspect="1"/>
          </p:cNvPicPr>
          <p:nvPr/>
        </p:nvPicPr>
        <p:blipFill>
          <a:blip r:embed="rId2"/>
          <a:stretch>
            <a:fillRect/>
          </a:stretch>
        </p:blipFill>
        <p:spPr>
          <a:xfrm>
            <a:off x="873125" y="2019300"/>
            <a:ext cx="6523355" cy="3490595"/>
          </a:xfrm>
          <a:prstGeom prst="rect">
            <a:avLst/>
          </a:prstGeom>
        </p:spPr>
      </p:pic>
    </p:spTree>
    <p:custDataLst>
      <p:tags r:id="rId3"/>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9450" y="317500"/>
            <a:ext cx="7310755" cy="822960"/>
          </a:xfrm>
        </p:spPr>
        <p:txBody>
          <a:bodyPr>
            <a:normAutofit/>
          </a:bodyPr>
          <a:p>
            <a:pPr algn="l"/>
            <a:r>
              <a:rPr lang="zh-CN" altLang="en-US" sz="4000" b="1">
                <a:solidFill>
                  <a:srgbClr val="A31F34"/>
                </a:solidFill>
                <a:sym typeface="+mn-ea"/>
              </a:rPr>
              <a:t>Adam算法</a:t>
            </a:r>
            <a:endParaRPr lang="zh-CN" altLang="en-US" sz="4000" b="1">
              <a:solidFill>
                <a:srgbClr val="A31F34"/>
              </a:solidFill>
              <a:sym typeface="+mn-ea"/>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26695"/>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56285" y="1252855"/>
            <a:ext cx="4869180" cy="915035"/>
          </a:xfrm>
          <a:prstGeom prst="rect">
            <a:avLst/>
          </a:prstGeom>
          <a:noFill/>
        </p:spPr>
        <p:txBody>
          <a:bodyPr wrap="square" rtlCol="0">
            <a:noAutofit/>
          </a:bodyPr>
          <a:p>
            <a:r>
              <a:rPr lang="zh-CN" altLang="en-US" sz="2800" b="1"/>
              <a:t>小结</a:t>
            </a:r>
            <a:endParaRPr lang="zh-CN" altLang="en-US" sz="2800" b="1"/>
          </a:p>
        </p:txBody>
      </p:sp>
      <p:sp>
        <p:nvSpPr>
          <p:cNvPr id="7" name="文本框 6"/>
          <p:cNvSpPr txBox="1"/>
          <p:nvPr/>
        </p:nvSpPr>
        <p:spPr>
          <a:xfrm>
            <a:off x="920115" y="1911985"/>
            <a:ext cx="10767060" cy="1087755"/>
          </a:xfrm>
          <a:prstGeom prst="rect">
            <a:avLst/>
          </a:prstGeom>
          <a:noFill/>
        </p:spPr>
        <p:txBody>
          <a:bodyPr wrap="square" rtlCol="0">
            <a:spAutoFit/>
          </a:bodyPr>
          <a:p>
            <a:pPr>
              <a:lnSpc>
                <a:spcPct val="130000"/>
              </a:lnSpc>
            </a:pPr>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mn-ea"/>
              </a:rPr>
              <a:t>Adam算法将许多优化算法的功能结合到了相当强大的更新规则中。</a:t>
            </a:r>
            <a:endParaRPr lang="zh-CN" altLang="en-US">
              <a:latin typeface="微软雅黑" panose="020B0503020204020204" charset="-122"/>
              <a:ea typeface="微软雅黑" panose="020B0503020204020204" charset="-122"/>
              <a:sym typeface="+mn-ea"/>
            </a:endParaRPr>
          </a:p>
          <a:p>
            <a:pPr>
              <a:lnSpc>
                <a:spcPct val="130000"/>
              </a:lnSpc>
            </a:pPr>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 Adam算法在RMSProp算法基础上创建的</a:t>
            </a:r>
            <a:r>
              <a:rPr lang="zh-CN" altLang="en-US">
                <a:latin typeface="微软雅黑" panose="020B0503020204020204" charset="-122"/>
                <a:ea typeface="微软雅黑" panose="020B0503020204020204" charset="-122"/>
                <a:sym typeface="+mn-ea"/>
              </a:rPr>
              <a:t>。</a:t>
            </a:r>
            <a:endParaRPr lang="en-US" altLang="zh-CN">
              <a:latin typeface="微软雅黑" panose="020B0503020204020204" charset="-122"/>
              <a:ea typeface="微软雅黑" panose="020B0503020204020204" charset="-122"/>
              <a:sym typeface="+mn-ea"/>
            </a:endParaRPr>
          </a:p>
          <a:p>
            <a:endParaRPr lang="zh-CN" altLang="en-US"/>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765175" y="340995"/>
            <a:ext cx="11245850" cy="822960"/>
          </a:xfrm>
        </p:spPr>
        <p:txBody>
          <a:bodyPr>
            <a:normAutofit/>
          </a:bodyPr>
          <a:p>
            <a:pPr algn="l"/>
            <a:r>
              <a:rPr lang="zh-CN" altLang="en-US" sz="4000" b="1">
                <a:solidFill>
                  <a:srgbClr val="A31F34"/>
                </a:solidFill>
              </a:rPr>
              <a:t>手机上的图像识别</a:t>
            </a:r>
            <a:r>
              <a:rPr lang="en-US" altLang="zh-CN" sz="4000" b="1">
                <a:solidFill>
                  <a:srgbClr val="A31F34"/>
                </a:solidFill>
              </a:rPr>
              <a:t>(Image Recognition)</a:t>
            </a:r>
            <a:endParaRPr lang="en-US" altLang="zh-CN"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50190"/>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65175" y="1163955"/>
            <a:ext cx="10326370" cy="915035"/>
          </a:xfrm>
          <a:prstGeom prst="rect">
            <a:avLst/>
          </a:prstGeom>
          <a:noFill/>
        </p:spPr>
        <p:txBody>
          <a:bodyPr wrap="square" rtlCol="0">
            <a:noAutofit/>
          </a:bodyPr>
          <a:p>
            <a:r>
              <a:rPr lang="zh-CN" altLang="en-US" sz="2400" b="1"/>
              <a:t>深度学习在手机上的应用极大的简化了用户</a:t>
            </a:r>
            <a:r>
              <a:rPr lang="zh-CN" altLang="en-US" sz="2400" b="1"/>
              <a:t>操作</a:t>
            </a:r>
            <a:endParaRPr lang="zh-CN" altLang="en-US" sz="2400" b="1"/>
          </a:p>
        </p:txBody>
      </p:sp>
      <p:pic>
        <p:nvPicPr>
          <p:cNvPr id="3" name="图片 2"/>
          <p:cNvPicPr>
            <a:picLocks noChangeAspect="1"/>
          </p:cNvPicPr>
          <p:nvPr/>
        </p:nvPicPr>
        <p:blipFill>
          <a:blip r:embed="rId2"/>
          <a:srcRect t="2037" r="315"/>
          <a:stretch>
            <a:fillRect/>
          </a:stretch>
        </p:blipFill>
        <p:spPr>
          <a:xfrm>
            <a:off x="3525520" y="1988185"/>
            <a:ext cx="5140325" cy="3315335"/>
          </a:xfrm>
          <a:prstGeom prst="rect">
            <a:avLst/>
          </a:prstGeom>
        </p:spPr>
      </p:pic>
      <p:sp>
        <p:nvSpPr>
          <p:cNvPr id="5" name="文本框 4"/>
          <p:cNvSpPr txBox="1"/>
          <p:nvPr/>
        </p:nvSpPr>
        <p:spPr>
          <a:xfrm>
            <a:off x="4353560" y="5441315"/>
            <a:ext cx="3091180" cy="368300"/>
          </a:xfrm>
          <a:prstGeom prst="rect">
            <a:avLst/>
          </a:prstGeom>
          <a:noFill/>
        </p:spPr>
        <p:txBody>
          <a:bodyPr wrap="square" rtlCol="0">
            <a:spAutoFit/>
          </a:bodyPr>
          <a:p>
            <a:pPr algn="ctr"/>
            <a:r>
              <a:rPr lang="en-US" altLang="zh-CN"/>
              <a:t>iPone</a:t>
            </a:r>
            <a:r>
              <a:rPr lang="zh-CN" altLang="en-US"/>
              <a:t>上的人像识别</a:t>
            </a:r>
            <a:endParaRPr lang="zh-CN" altLang="en-US"/>
          </a:p>
        </p:txBody>
      </p:sp>
      <p:sp>
        <p:nvSpPr>
          <p:cNvPr id="14" name="文本框 13"/>
          <p:cNvSpPr txBox="1"/>
          <p:nvPr/>
        </p:nvSpPr>
        <p:spPr>
          <a:xfrm>
            <a:off x="2946400" y="6086475"/>
            <a:ext cx="7320915" cy="377190"/>
          </a:xfrm>
          <a:prstGeom prst="rect">
            <a:avLst/>
          </a:prstGeom>
          <a:noFill/>
        </p:spPr>
        <p:txBody>
          <a:bodyPr wrap="square" rtlCol="0">
            <a:noAutofit/>
          </a:bodyPr>
          <a:p>
            <a:pPr algn="ctr">
              <a:lnSpc>
                <a:spcPct val="140000"/>
              </a:lnSpc>
            </a:pPr>
            <a:r>
              <a:rPr lang="en-US" altLang="zh-CN" sz="1400">
                <a:solidFill>
                  <a:srgbClr val="66638D"/>
                </a:solidFill>
                <a:hlinkClick r:id="rId3" action="ppaction://hlinkfile">
                  <a:extLst>
                    <a:ext uri="{DAF060AB-1E55-43B9-8AAB-6FB025537F2F}">
                      <wpsdc:hlinkClr xmlns:wpsdc="http://www.wps.cn/officeDocument/2017/drawingmlCustomData" val="616491"/>
                      <wpsdc:folHlinkClr xmlns:wpsdc="http://www.wps.cn/officeDocument/2017/drawingmlCustomData" val="7E1FAD"/>
                      <wpsdc:hlinkUnderline xmlns:wpsdc="http://www.wps.cn/officeDocument/2017/drawingmlCustomData" val="0"/>
                    </a:ext>
                  </a:extLst>
                </a:hlinkClick>
              </a:rPr>
              <a:t>Recognizing People in Photos Through Private On-Device Machine Learning [Apple, 2021]</a:t>
            </a:r>
            <a:endParaRPr lang="en-US" altLang="zh-CN" sz="1400">
              <a:solidFill>
                <a:srgbClr val="66638D"/>
              </a:solidFill>
            </a:endParaRPr>
          </a:p>
        </p:txBody>
      </p:sp>
    </p:spTree>
    <p:custDataLst>
      <p:tags r:id="rId4"/>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3" name="标题 2"/>
          <p:cNvSpPr/>
          <p:nvPr>
            <p:ph type="ctrTitle"/>
          </p:nvPr>
        </p:nvSpPr>
        <p:spPr>
          <a:xfrm>
            <a:off x="1196340" y="2150745"/>
            <a:ext cx="9799320" cy="1427480"/>
          </a:xfrm>
        </p:spPr>
        <p:txBody>
          <a:bodyPr/>
          <a:p>
            <a:r>
              <a:rPr lang="zh-CN" altLang="en-US"/>
              <a:t>谢谢</a:t>
            </a:r>
            <a:r>
              <a:rPr lang="zh-CN" altLang="en-US"/>
              <a:t>聆听</a:t>
            </a:r>
            <a:endParaRPr lang="zh-CN" altLang="en-US"/>
          </a:p>
        </p:txBody>
      </p:sp>
      <p:sp>
        <p:nvSpPr>
          <p:cNvPr id="5" name="文本框 4"/>
          <p:cNvSpPr txBox="1"/>
          <p:nvPr/>
        </p:nvSpPr>
        <p:spPr>
          <a:xfrm>
            <a:off x="9079865" y="4761230"/>
            <a:ext cx="2568575" cy="368300"/>
          </a:xfrm>
          <a:prstGeom prst="rect">
            <a:avLst/>
          </a:prstGeom>
          <a:noFill/>
        </p:spPr>
        <p:txBody>
          <a:bodyPr wrap="square" rtlCol="0">
            <a:spAutoFit/>
          </a:bodyPr>
          <a:p>
            <a:r>
              <a:rPr lang="en-US" altLang="zh-CN"/>
              <a:t>2024.10.17</a:t>
            </a:r>
            <a:endParaRPr lang="en-US" altLang="zh-CN"/>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765175" y="340995"/>
            <a:ext cx="11245850" cy="822960"/>
          </a:xfrm>
        </p:spPr>
        <p:txBody>
          <a:bodyPr>
            <a:normAutofit/>
          </a:bodyPr>
          <a:p>
            <a:pPr algn="l"/>
            <a:r>
              <a:rPr lang="zh-CN" altLang="en-US" sz="4000" b="1">
                <a:solidFill>
                  <a:srgbClr val="A31F34"/>
                </a:solidFill>
                <a:sym typeface="+mn-ea"/>
              </a:rPr>
              <a:t>深度学习在图像生成上的应用</a:t>
            </a:r>
            <a:endParaRPr lang="en-US" altLang="zh-CN"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50190"/>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65175" y="1163955"/>
            <a:ext cx="10326370" cy="915035"/>
          </a:xfrm>
          <a:prstGeom prst="rect">
            <a:avLst/>
          </a:prstGeom>
          <a:noFill/>
        </p:spPr>
        <p:txBody>
          <a:bodyPr wrap="square" rtlCol="0">
            <a:noAutofit/>
          </a:bodyPr>
          <a:p>
            <a:r>
              <a:rPr lang="zh-CN" altLang="en-US" sz="2400" b="1"/>
              <a:t>扩散模型</a:t>
            </a:r>
            <a:r>
              <a:rPr lang="en-US" altLang="zh-CN" sz="2400" b="1"/>
              <a:t>(Diffusion models)</a:t>
            </a:r>
            <a:r>
              <a:rPr lang="zh-CN" altLang="en-US" sz="2400" b="1"/>
              <a:t>通过自然语言描述生成</a:t>
            </a:r>
            <a:r>
              <a:rPr lang="zh-CN" altLang="en-US" sz="2400" b="1"/>
              <a:t>图片</a:t>
            </a:r>
            <a:endParaRPr lang="zh-CN" altLang="en-US" sz="2400" b="1"/>
          </a:p>
        </p:txBody>
      </p:sp>
      <p:sp>
        <p:nvSpPr>
          <p:cNvPr id="14" name="文本框 13"/>
          <p:cNvSpPr txBox="1"/>
          <p:nvPr/>
        </p:nvSpPr>
        <p:spPr>
          <a:xfrm>
            <a:off x="2946400" y="6086475"/>
            <a:ext cx="7320915" cy="377190"/>
          </a:xfrm>
          <a:prstGeom prst="rect">
            <a:avLst/>
          </a:prstGeom>
          <a:noFill/>
        </p:spPr>
        <p:txBody>
          <a:bodyPr wrap="square" rtlCol="0">
            <a:noAutofit/>
          </a:bodyPr>
          <a:p>
            <a:pPr algn="ctr">
              <a:lnSpc>
                <a:spcPct val="130000"/>
              </a:lnSpc>
              <a:buClrTx/>
              <a:buSzTx/>
              <a:buFontTx/>
            </a:pPr>
            <a:r>
              <a:rPr lang="zh-CN" altLang="en-US" sz="1400">
                <a:solidFill>
                  <a:srgbClr val="66638D"/>
                </a:solidFill>
              </a:rPr>
              <a:t>豆包</a:t>
            </a:r>
            <a:r>
              <a:rPr lang="en-US" altLang="zh-CN" sz="1400">
                <a:solidFill>
                  <a:srgbClr val="66638D"/>
                </a:solidFill>
              </a:rPr>
              <a:t>:</a:t>
            </a:r>
            <a:r>
              <a:rPr lang="en-US" altLang="zh-CN" sz="1400">
                <a:solidFill>
                  <a:srgbClr val="97638D"/>
                </a:solidFill>
                <a:hlinkClick r:id="rId2" action="ppaction://hlinkfile">
                  <a:extLst>
                    <a:ext uri="{DAF060AB-1E55-43B9-8AAB-6FB025537F2F}">
                      <wpsdc:hlinkClr xmlns:wpsdc="http://www.wps.cn/officeDocument/2017/drawingmlCustomData" val="6696CB"/>
                      <wpsdc:folHlinkClr xmlns:wpsdc="http://www.wps.cn/officeDocument/2017/drawingmlCustomData" val="7E1FAD"/>
                      <wpsdc:hlinkUnderline xmlns:wpsdc="http://www.wps.cn/officeDocument/2017/drawingmlCustomData" val="0"/>
                    </a:ext>
                  </a:extLst>
                </a:hlinkClick>
              </a:rPr>
              <a:t>https://www.doubao.com/</a:t>
            </a:r>
            <a:endParaRPr lang="en-US" altLang="zh-CN" sz="1400">
              <a:solidFill>
                <a:srgbClr val="97638D"/>
              </a:solidFill>
              <a:hlinkClick r:id="rId2" action="ppaction://hlinkfile">
                <a:extLst>
                  <a:ext uri="{DAF060AB-1E55-43B9-8AAB-6FB025537F2F}">
                    <wpsdc:hlinkClr xmlns:wpsdc="http://www.wps.cn/officeDocument/2017/drawingmlCustomData" val="6696CB"/>
                    <wpsdc:folHlinkClr xmlns:wpsdc="http://www.wps.cn/officeDocument/2017/drawingmlCustomData" val="7E1FAD"/>
                    <wpsdc:hlinkUnderline xmlns:wpsdc="http://www.wps.cn/officeDocument/2017/drawingmlCustomData" val="0"/>
                  </a:ext>
                </a:extLst>
              </a:hlinkClick>
            </a:endParaRPr>
          </a:p>
        </p:txBody>
      </p:sp>
      <p:sp>
        <p:nvSpPr>
          <p:cNvPr id="7" name="文本框 6"/>
          <p:cNvSpPr txBox="1"/>
          <p:nvPr/>
        </p:nvSpPr>
        <p:spPr>
          <a:xfrm>
            <a:off x="1337945" y="1965325"/>
            <a:ext cx="2676525" cy="337185"/>
          </a:xfrm>
          <a:prstGeom prst="rect">
            <a:avLst/>
          </a:prstGeom>
          <a:noFill/>
        </p:spPr>
        <p:txBody>
          <a:bodyPr wrap="square" rtlCol="0">
            <a:spAutoFit/>
          </a:bodyPr>
          <a:p>
            <a:r>
              <a:rPr lang="zh-CN" altLang="en-US" sz="1600"/>
              <a:t> </a:t>
            </a:r>
            <a:r>
              <a:rPr lang="zh-CN" altLang="en-US" sz="1600" b="1"/>
              <a:t>荒凉星球上的猛犸象</a:t>
            </a:r>
            <a:endParaRPr lang="zh-CN" altLang="en-US" sz="1600" b="1"/>
          </a:p>
        </p:txBody>
      </p:sp>
      <p:pic>
        <p:nvPicPr>
          <p:cNvPr id="8" name="图片 7" descr="生成猛犸象图"/>
          <p:cNvPicPr>
            <a:picLocks noChangeAspect="1"/>
          </p:cNvPicPr>
          <p:nvPr/>
        </p:nvPicPr>
        <p:blipFill>
          <a:blip r:embed="rId3"/>
          <a:stretch>
            <a:fillRect/>
          </a:stretch>
        </p:blipFill>
        <p:spPr>
          <a:xfrm>
            <a:off x="914400" y="2533015"/>
            <a:ext cx="3100070" cy="3100070"/>
          </a:xfrm>
          <a:prstGeom prst="rect">
            <a:avLst/>
          </a:prstGeom>
        </p:spPr>
      </p:pic>
      <p:sp>
        <p:nvSpPr>
          <p:cNvPr id="10" name="文本框 9"/>
          <p:cNvSpPr txBox="1"/>
          <p:nvPr/>
        </p:nvSpPr>
        <p:spPr>
          <a:xfrm>
            <a:off x="4874895" y="1965325"/>
            <a:ext cx="2676525" cy="337185"/>
          </a:xfrm>
          <a:prstGeom prst="rect">
            <a:avLst/>
          </a:prstGeom>
          <a:noFill/>
        </p:spPr>
        <p:txBody>
          <a:bodyPr wrap="square" rtlCol="0">
            <a:spAutoFit/>
          </a:bodyPr>
          <a:p>
            <a:r>
              <a:rPr lang="zh-CN" altLang="en-US" sz="1600"/>
              <a:t> </a:t>
            </a:r>
            <a:r>
              <a:rPr lang="zh-CN" altLang="en-US" sz="1600" b="1"/>
              <a:t>一个宇航员骑着马在火星</a:t>
            </a:r>
            <a:endParaRPr lang="zh-CN" altLang="en-US" sz="1600" b="1"/>
          </a:p>
        </p:txBody>
      </p:sp>
      <p:sp>
        <p:nvSpPr>
          <p:cNvPr id="11" name="文本框 10"/>
          <p:cNvSpPr txBox="1"/>
          <p:nvPr/>
        </p:nvSpPr>
        <p:spPr>
          <a:xfrm>
            <a:off x="8638540" y="1965325"/>
            <a:ext cx="2676525" cy="337185"/>
          </a:xfrm>
          <a:prstGeom prst="rect">
            <a:avLst/>
          </a:prstGeom>
          <a:noFill/>
        </p:spPr>
        <p:txBody>
          <a:bodyPr wrap="square" rtlCol="0">
            <a:spAutoFit/>
          </a:bodyPr>
          <a:p>
            <a:r>
              <a:rPr lang="zh-CN" altLang="en-US" sz="1600"/>
              <a:t> </a:t>
            </a:r>
            <a:r>
              <a:rPr lang="zh-CN" altLang="en-US" sz="1600" b="1"/>
              <a:t>湖边两只小狗在玩耍</a:t>
            </a:r>
            <a:endParaRPr lang="zh-CN" altLang="en-US" sz="1600" b="1"/>
          </a:p>
        </p:txBody>
      </p:sp>
      <p:pic>
        <p:nvPicPr>
          <p:cNvPr id="12" name="图片 11" descr="宇航员骑马在火星"/>
          <p:cNvPicPr>
            <a:picLocks noChangeAspect="1"/>
          </p:cNvPicPr>
          <p:nvPr/>
        </p:nvPicPr>
        <p:blipFill>
          <a:blip r:embed="rId4"/>
          <a:stretch>
            <a:fillRect/>
          </a:stretch>
        </p:blipFill>
        <p:spPr>
          <a:xfrm>
            <a:off x="4626610" y="2524760"/>
            <a:ext cx="3173095" cy="3115945"/>
          </a:xfrm>
          <a:prstGeom prst="rect">
            <a:avLst/>
          </a:prstGeom>
        </p:spPr>
      </p:pic>
      <p:pic>
        <p:nvPicPr>
          <p:cNvPr id="13" name="图片 12" descr="宇航员骑马在火星 (1)"/>
          <p:cNvPicPr>
            <a:picLocks noChangeAspect="1"/>
          </p:cNvPicPr>
          <p:nvPr/>
        </p:nvPicPr>
        <p:blipFill>
          <a:blip r:embed="rId5"/>
          <a:stretch>
            <a:fillRect/>
          </a:stretch>
        </p:blipFill>
        <p:spPr>
          <a:xfrm>
            <a:off x="8427085" y="2548890"/>
            <a:ext cx="3099435" cy="3099435"/>
          </a:xfrm>
          <a:prstGeom prst="rect">
            <a:avLst/>
          </a:prstGeom>
        </p:spPr>
      </p:pic>
    </p:spTree>
    <p:custDataLst>
      <p:tags r:id="rId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765175" y="340995"/>
            <a:ext cx="11245850" cy="822960"/>
          </a:xfrm>
        </p:spPr>
        <p:txBody>
          <a:bodyPr>
            <a:normAutofit fontScale="90000"/>
          </a:bodyPr>
          <a:p>
            <a:pPr algn="l"/>
            <a:r>
              <a:rPr lang="zh-CN" altLang="en-US" sz="4000" b="1">
                <a:solidFill>
                  <a:srgbClr val="A31F34"/>
                </a:solidFill>
              </a:rPr>
              <a:t>移动设备端上的</a:t>
            </a:r>
            <a:r>
              <a:rPr lang="zh-CN" altLang="en-US" sz="4000" b="1">
                <a:solidFill>
                  <a:srgbClr val="A31F34"/>
                </a:solidFill>
                <a:sym typeface="+mn-ea"/>
              </a:rPr>
              <a:t>图像生成</a:t>
            </a:r>
            <a:r>
              <a:rPr lang="en-US" altLang="zh-CN" sz="4000" b="1">
                <a:solidFill>
                  <a:srgbClr val="A31F34"/>
                </a:solidFill>
                <a:sym typeface="+mn-ea"/>
              </a:rPr>
              <a:t>(Image Generation)</a:t>
            </a:r>
            <a:endParaRPr lang="en-US" altLang="zh-CN" sz="4000" b="1">
              <a:solidFill>
                <a:srgbClr val="A31F34"/>
              </a:solidFill>
              <a:sym typeface="+mn-ea"/>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250190"/>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65175" y="1163955"/>
            <a:ext cx="10326370" cy="915035"/>
          </a:xfrm>
          <a:prstGeom prst="rect">
            <a:avLst/>
          </a:prstGeom>
          <a:noFill/>
        </p:spPr>
        <p:txBody>
          <a:bodyPr wrap="square" rtlCol="0">
            <a:noAutofit/>
          </a:bodyPr>
          <a:p>
            <a:endParaRPr lang="zh-CN" altLang="en-US" sz="2400" b="1"/>
          </a:p>
        </p:txBody>
      </p:sp>
      <p:sp>
        <p:nvSpPr>
          <p:cNvPr id="14" name="文本框 13"/>
          <p:cNvSpPr txBox="1"/>
          <p:nvPr/>
        </p:nvSpPr>
        <p:spPr>
          <a:xfrm>
            <a:off x="2946400" y="6086475"/>
            <a:ext cx="7320915" cy="377190"/>
          </a:xfrm>
          <a:prstGeom prst="rect">
            <a:avLst/>
          </a:prstGeom>
          <a:noFill/>
        </p:spPr>
        <p:txBody>
          <a:bodyPr wrap="square" rtlCol="0">
            <a:noAutofit/>
          </a:bodyPr>
          <a:p>
            <a:pPr algn="ctr">
              <a:lnSpc>
                <a:spcPct val="140000"/>
              </a:lnSpc>
            </a:pPr>
            <a:r>
              <a:rPr lang="en-US" altLang="zh-CN" sz="1400">
                <a:solidFill>
                  <a:srgbClr val="66638D"/>
                </a:solidFill>
              </a:rPr>
              <a:t>Source:</a:t>
            </a:r>
            <a:r>
              <a:rPr lang="en-US" altLang="zh-CN" sz="1400">
                <a:solidFill>
                  <a:srgbClr val="66638D"/>
                </a:solidFill>
                <a:hlinkClick r:id="rId2" action="ppaction://hlinkfile"/>
              </a:rPr>
              <a:t>https://www.apple.com/apple-intelligence/</a:t>
            </a:r>
            <a:endParaRPr lang="en-US" altLang="zh-CN" sz="1400">
              <a:solidFill>
                <a:schemeClr val="bg1">
                  <a:lumMod val="65000"/>
                </a:schemeClr>
              </a:solidFill>
              <a:hlinkClick r:id="rId3" action="ppaction://hlinkfile"/>
            </a:endParaRPr>
          </a:p>
        </p:txBody>
      </p:sp>
      <p:pic>
        <p:nvPicPr>
          <p:cNvPr id="7" name="图片 6"/>
          <p:cNvPicPr>
            <a:picLocks noChangeAspect="1"/>
          </p:cNvPicPr>
          <p:nvPr/>
        </p:nvPicPr>
        <p:blipFill>
          <a:blip r:embed="rId4"/>
          <a:stretch>
            <a:fillRect/>
          </a:stretch>
        </p:blipFill>
        <p:spPr>
          <a:xfrm>
            <a:off x="2533650" y="1395730"/>
            <a:ext cx="7405370" cy="4380230"/>
          </a:xfrm>
          <a:prstGeom prst="rect">
            <a:avLst/>
          </a:prstGeom>
        </p:spPr>
      </p:pic>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765175" y="407670"/>
            <a:ext cx="4196080" cy="822960"/>
          </a:xfrm>
        </p:spPr>
        <p:txBody>
          <a:bodyPr>
            <a:normAutofit fontScale="90000"/>
          </a:bodyPr>
          <a:p>
            <a:pPr algn="l"/>
            <a:r>
              <a:rPr lang="zh-CN" altLang="en-US" sz="4000" b="1">
                <a:solidFill>
                  <a:srgbClr val="A31F34"/>
                </a:solidFill>
              </a:rPr>
              <a:t>深度学习无</a:t>
            </a:r>
            <a:r>
              <a:rPr lang="zh-CN" altLang="en-US" sz="4000" b="1">
                <a:solidFill>
                  <a:srgbClr val="A31F34"/>
                </a:solidFill>
              </a:rPr>
              <a:t>处不在</a:t>
            </a:r>
            <a:endParaRPr lang="zh-CN" altLang="en-US" sz="4000" b="1">
              <a:solidFill>
                <a:srgbClr val="A31F34"/>
              </a:solidFill>
            </a:endParaRPr>
          </a:p>
        </p:txBody>
      </p:sp>
      <p:sp>
        <p:nvSpPr>
          <p:cNvPr id="9" name="页脚占位符 8"/>
          <p:cNvSpPr>
            <a:spLocks noGrp="1"/>
          </p:cNvSpPr>
          <p:nvPr>
            <p:ph type="ftr" sz="quarter" idx="11"/>
          </p:nvPr>
        </p:nvSpPr>
        <p:spPr>
          <a:xfrm>
            <a:off x="635" y="6436360"/>
            <a:ext cx="12190730" cy="421005"/>
          </a:xfrm>
          <a:solidFill>
            <a:srgbClr val="A31F34"/>
          </a:solidFill>
        </p:spPr>
        <p:txBody>
          <a:bodyPr>
            <a:normAutofit fontScale="90000"/>
          </a:bodyPr>
          <a:p>
            <a:pPr indent="457200" algn="l"/>
            <a:r>
              <a:rPr lang="zh-CN" altLang="en-US" sz="1800">
                <a:solidFill>
                  <a:schemeClr val="bg1"/>
                </a:solidFill>
                <a:sym typeface="+mn-ea"/>
              </a:rPr>
              <a:t>深度学习中的优化算法研究</a:t>
            </a:r>
            <a:r>
              <a:rPr lang="en-US" altLang="zh-CN" sz="1800">
                <a:solidFill>
                  <a:schemeClr val="bg1"/>
                </a:solidFill>
                <a:sym typeface="+mn-ea"/>
              </a:rPr>
              <a:t>                                                                                                                   https://djttt.github.io</a:t>
            </a:r>
            <a:endParaRPr lang="en-US" altLang="zh-CN" sz="1800">
              <a:solidFill>
                <a:schemeClr val="bg1"/>
              </a:solidFill>
              <a:sym typeface="+mn-ea"/>
            </a:endParaRPr>
          </a:p>
        </p:txBody>
      </p:sp>
      <p:sp>
        <p:nvSpPr>
          <p:cNvPr id="4" name="矩形 3"/>
          <p:cNvSpPr/>
          <p:nvPr/>
        </p:nvSpPr>
        <p:spPr>
          <a:xfrm>
            <a:off x="635" y="317500"/>
            <a:ext cx="163830" cy="1003935"/>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65175" y="1230630"/>
            <a:ext cx="4869180" cy="915035"/>
          </a:xfrm>
          <a:prstGeom prst="rect">
            <a:avLst/>
          </a:prstGeom>
          <a:noFill/>
        </p:spPr>
        <p:txBody>
          <a:bodyPr wrap="square" rtlCol="0">
            <a:noAutofit/>
          </a:bodyPr>
          <a:p>
            <a:r>
              <a:rPr lang="zh-CN" altLang="en-US" sz="2800" b="1"/>
              <a:t>深度学习在各个领域都有应用</a:t>
            </a:r>
            <a:endParaRPr lang="zh-CN" altLang="en-US" sz="2800" b="1"/>
          </a:p>
        </p:txBody>
      </p:sp>
      <p:pic>
        <p:nvPicPr>
          <p:cNvPr id="7" name="图片 6"/>
          <p:cNvPicPr>
            <a:picLocks noChangeAspect="1"/>
          </p:cNvPicPr>
          <p:nvPr/>
        </p:nvPicPr>
        <p:blipFill>
          <a:blip r:embed="rId2"/>
          <a:stretch>
            <a:fillRect/>
          </a:stretch>
        </p:blipFill>
        <p:spPr>
          <a:xfrm>
            <a:off x="765175" y="2792730"/>
            <a:ext cx="3057525" cy="1828800"/>
          </a:xfrm>
          <a:prstGeom prst="rect">
            <a:avLst/>
          </a:prstGeom>
        </p:spPr>
      </p:pic>
      <p:pic>
        <p:nvPicPr>
          <p:cNvPr id="8" name="图片 7"/>
          <p:cNvPicPr>
            <a:picLocks noChangeAspect="1"/>
          </p:cNvPicPr>
          <p:nvPr/>
        </p:nvPicPr>
        <p:blipFill>
          <a:blip r:embed="rId3"/>
          <a:stretch>
            <a:fillRect/>
          </a:stretch>
        </p:blipFill>
        <p:spPr>
          <a:xfrm>
            <a:off x="4677410" y="2792730"/>
            <a:ext cx="3067050" cy="1828800"/>
          </a:xfrm>
          <a:prstGeom prst="rect">
            <a:avLst/>
          </a:prstGeom>
        </p:spPr>
      </p:pic>
      <p:pic>
        <p:nvPicPr>
          <p:cNvPr id="10" name="图片 9"/>
          <p:cNvPicPr>
            <a:picLocks noChangeAspect="1"/>
          </p:cNvPicPr>
          <p:nvPr/>
        </p:nvPicPr>
        <p:blipFill>
          <a:blip r:embed="rId4"/>
          <a:stretch>
            <a:fillRect/>
          </a:stretch>
        </p:blipFill>
        <p:spPr>
          <a:xfrm>
            <a:off x="8368665" y="2792730"/>
            <a:ext cx="3038475" cy="1828800"/>
          </a:xfrm>
          <a:prstGeom prst="rect">
            <a:avLst/>
          </a:prstGeom>
        </p:spPr>
      </p:pic>
      <p:sp>
        <p:nvSpPr>
          <p:cNvPr id="3" name="矩形 2"/>
          <p:cNvSpPr/>
          <p:nvPr/>
        </p:nvSpPr>
        <p:spPr>
          <a:xfrm>
            <a:off x="696595" y="4843145"/>
            <a:ext cx="3209925" cy="1143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4606290" y="4843145"/>
            <a:ext cx="3209925" cy="114300"/>
          </a:xfrm>
          <a:prstGeom prst="rect">
            <a:avLst/>
          </a:prstGeom>
          <a:solidFill>
            <a:srgbClr val="A31F3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8282940" y="4843145"/>
            <a:ext cx="3209925" cy="114300"/>
          </a:xfrm>
          <a:prstGeom prst="rect">
            <a:avLst/>
          </a:prstGeom>
          <a:solidFill>
            <a:schemeClr val="accent2">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5"/>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6.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8.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49.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51.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5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5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5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5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5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57.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5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59.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61.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6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6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67.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6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69.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1.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7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7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7.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9.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81.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8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8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8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8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87.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8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89.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1.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9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9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9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7.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9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9.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1.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0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0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0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7.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0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9.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11.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1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1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1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1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1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17.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1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19.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21.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2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2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2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2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2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27.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2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29.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31.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3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3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3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3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3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37.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3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39.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41.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4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4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4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4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4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47.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4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49.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51.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5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5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5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5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5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57.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5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59.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61.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6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6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68.xml><?xml version="1.0" encoding="utf-8"?>
<p:tagLst xmlns:p="http://schemas.openxmlformats.org/presentationml/2006/main">
  <p:tag name="commondata" val="eyJoZGlkIjoiZDY4ZmQxYWQ5YWJjZjUyZTdhNjUyZDA3NjgwMTJkMjEifQ=="/>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WPS">
  <a:themeElements>
    <a:clrScheme name="">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FFFFFF"/>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extLst>
      <a:ext uri="{D81B5157-A7B6-4480-A006-42BB1BC3E7BB}">
        <wpsdc:hlinkScheme xmlns:wpsdc="http://www.wps.cn/officeDocument/2017/drawingmlCustomData" underline="false"/>
      </a:ext>
    </a:extLst>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66638D"/>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extLst>
      <a:ext uri="{D81B5157-A7B6-4480-A006-42BB1BC3E7BB}">
        <wpsdc:hlinkScheme xmlns:wpsdc="http://www.wps.cn/officeDocument/2017/drawingmlCustomData" underline="false"/>
      </a:ext>
    </a:extLst>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PS">
  <a:themeElements>
    <a:clrScheme name="">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66638D"/>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extLst>
      <a:ext uri="{D81B5157-A7B6-4480-A006-42BB1BC3E7BB}">
        <wpsdc:hlinkScheme xmlns:wpsdc="http://www.wps.cn/officeDocument/2017/drawingmlCustomData" underline="false"/>
      </a:ext>
    </a:extLst>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WPS">
  <a:themeElements>
    <a:clrScheme name="">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FFFFFF"/>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extLst>
      <a:ext uri="{D81B5157-A7B6-4480-A006-42BB1BC3E7BB}">
        <wpsdc:hlinkScheme xmlns:wpsdc="http://www.wps.cn/officeDocument/2017/drawingmlCustomData" underline="false"/>
      </a:ext>
    </a:extLst>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19522</Words>
  <Application>WPS 演示</Application>
  <PresentationFormat>宽屏</PresentationFormat>
  <Paragraphs>630</Paragraphs>
  <Slides>60</Slides>
  <Notes>4</Notes>
  <HiddenSlides>0</HiddenSlides>
  <MMClips>0</MMClips>
  <ScaleCrop>false</ScaleCrop>
  <HeadingPairs>
    <vt:vector size="8" baseType="variant">
      <vt:variant>
        <vt:lpstr>已用的字体</vt:lpstr>
      </vt:variant>
      <vt:variant>
        <vt:i4>10</vt:i4>
      </vt:variant>
      <vt:variant>
        <vt:lpstr>主题</vt:lpstr>
      </vt:variant>
      <vt:variant>
        <vt:i4>4</vt:i4>
      </vt:variant>
      <vt:variant>
        <vt:lpstr>嵌入 OLE 服务器</vt:lpstr>
      </vt:variant>
      <vt:variant>
        <vt:i4>4</vt:i4>
      </vt:variant>
      <vt:variant>
        <vt:lpstr>幻灯片标题</vt:lpstr>
      </vt:variant>
      <vt:variant>
        <vt:i4>60</vt:i4>
      </vt:variant>
    </vt:vector>
  </HeadingPairs>
  <TitlesOfParts>
    <vt:vector size="78" baseType="lpstr">
      <vt:lpstr>Arial</vt:lpstr>
      <vt:lpstr>宋体</vt:lpstr>
      <vt:lpstr>Wingdings</vt:lpstr>
      <vt:lpstr>Wingdings</vt:lpstr>
      <vt:lpstr>微软雅黑</vt:lpstr>
      <vt:lpstr>Arial Unicode MS</vt:lpstr>
      <vt:lpstr>Calibri</vt:lpstr>
      <vt:lpstr>Cambria Math</vt:lpstr>
      <vt:lpstr>MS Mincho</vt:lpstr>
      <vt:lpstr>Segoe Print</vt:lpstr>
      <vt:lpstr>WPS</vt:lpstr>
      <vt:lpstr>1_WPS</vt:lpstr>
      <vt:lpstr>2_WPS</vt:lpstr>
      <vt:lpstr>3_WPS</vt:lpstr>
      <vt:lpstr>Equation.KSEE3</vt:lpstr>
      <vt:lpstr>Equation.KSEE3</vt:lpstr>
      <vt:lpstr>Equation.KSEE3</vt:lpstr>
      <vt:lpstr>Equation.KSEE3</vt:lpstr>
      <vt:lpstr>深度学习中的优化算法研究</vt:lpstr>
      <vt:lpstr>内容概要</vt:lpstr>
      <vt:lpstr>深度学习无处不在</vt:lpstr>
      <vt:lpstr>深度学习在图像分类的应用</vt:lpstr>
      <vt:lpstr>深度学习在图像分类的应用</vt:lpstr>
      <vt:lpstr>手机上的图像识别(Image Recognition)</vt:lpstr>
      <vt:lpstr>深度学习在图像生成上的应用</vt:lpstr>
      <vt:lpstr>移动设备端上的图像生成(Image Generation)</vt:lpstr>
      <vt:lpstr>深度学习无处不在</vt:lpstr>
      <vt:lpstr>ChatGPT 和大语言模型(LLM)</vt:lpstr>
      <vt:lpstr>LLM在手机上的应用</vt:lpstr>
      <vt:lpstr>深度学习无处不在</vt:lpstr>
      <vt:lpstr>视觉语言模型(Vision-Language Models)</vt:lpstr>
      <vt:lpstr>深度学习在其他领域的应用</vt:lpstr>
      <vt:lpstr>深度学习在科学研究上的应用</vt:lpstr>
      <vt:lpstr>深度学习中的优化算法</vt:lpstr>
      <vt:lpstr>深度学习中的优化挑战</vt:lpstr>
      <vt:lpstr>深度学习中的优化挑战</vt:lpstr>
      <vt:lpstr>深度学习中的优化挑战</vt:lpstr>
      <vt:lpstr>深度学习中的优化挑战</vt:lpstr>
      <vt:lpstr>深度学习中的优化挑战</vt:lpstr>
      <vt:lpstr>深度学习中的优化挑战</vt:lpstr>
      <vt:lpstr>梯度下降优化算法</vt:lpstr>
      <vt:lpstr>梯度下降优化算法</vt:lpstr>
      <vt:lpstr>梯度下降优化算法</vt:lpstr>
      <vt:lpstr>梯度下降优化算法</vt:lpstr>
      <vt:lpstr>梯度下降优化算法</vt:lpstr>
      <vt:lpstr>梯度下降优化算法</vt:lpstr>
      <vt:lpstr>梯度下降优化算法</vt:lpstr>
      <vt:lpstr>梯度下降优化算法</vt:lpstr>
      <vt:lpstr>梯度下降优化算法</vt:lpstr>
      <vt:lpstr>随机梯度下降</vt:lpstr>
      <vt:lpstr>随机梯度下降</vt:lpstr>
      <vt:lpstr>随机梯度下降</vt:lpstr>
      <vt:lpstr>深度学习中的优化算法</vt:lpstr>
      <vt:lpstr>小批量随机梯度下降</vt:lpstr>
      <vt:lpstr>深度学习中的优化算法</vt:lpstr>
      <vt:lpstr>小批量随机梯度下降</vt:lpstr>
      <vt:lpstr>小批量随机梯度下降</vt:lpstr>
      <vt:lpstr>小批量随机梯度下降</vt:lpstr>
      <vt:lpstr>小批量随机梯度下降</vt:lpstr>
      <vt:lpstr>小批量随机梯度下降</vt:lpstr>
      <vt:lpstr>小批量随机梯度下降</vt:lpstr>
      <vt:lpstr>小批量随机梯度下降</vt:lpstr>
      <vt:lpstr>AdaGrad算法</vt:lpstr>
      <vt:lpstr>动量法</vt:lpstr>
      <vt:lpstr>动量法</vt:lpstr>
      <vt:lpstr>动量法</vt:lpstr>
      <vt:lpstr>动量法</vt:lpstr>
      <vt:lpstr>AdaGrad算法</vt:lpstr>
      <vt:lpstr>动量法</vt:lpstr>
      <vt:lpstr>AdaGrad算法</vt:lpstr>
      <vt:lpstr>AdaGrad算法</vt:lpstr>
      <vt:lpstr>RMSProp算法</vt:lpstr>
      <vt:lpstr>AdaGrad算法</vt:lpstr>
      <vt:lpstr>RMSProp算法</vt:lpstr>
      <vt:lpstr>Adam算法</vt:lpstr>
      <vt:lpstr>Adam算法</vt:lpstr>
      <vt:lpstr>Adam算法</vt:lpstr>
      <vt:lpstr>Adam算法</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毋物</cp:lastModifiedBy>
  <cp:revision>232</cp:revision>
  <dcterms:created xsi:type="dcterms:W3CDTF">2019-06-19T02:08:00Z</dcterms:created>
  <dcterms:modified xsi:type="dcterms:W3CDTF">2024-10-17T13:34:58Z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7CC4D0611B42495C999D850A123D211A_11</vt:lpwstr>
  </property>
</Properties>
</file>